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326" r:id="rId1"/>
  </p:sldMasterIdLst>
  <p:sldIdLst>
    <p:sldId id="256" r:id="rId2"/>
    <p:sldId id="257" r:id="rId3"/>
    <p:sldId id="261" r:id="rId4"/>
    <p:sldId id="260" r:id="rId5"/>
    <p:sldId id="262" r:id="rId6"/>
    <p:sldId id="270" r:id="rId7"/>
    <p:sldId id="263" r:id="rId8"/>
    <p:sldId id="264" r:id="rId9"/>
    <p:sldId id="265" r:id="rId10"/>
    <p:sldId id="259" r:id="rId11"/>
    <p:sldId id="267" r:id="rId12"/>
    <p:sldId id="268" r:id="rId13"/>
    <p:sldId id="269"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DFF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1"/>
    <p:restoredTop sz="95958"/>
  </p:normalViewPr>
  <p:slideViewPr>
    <p:cSldViewPr snapToGrid="0" snapToObjects="1">
      <p:cViewPr varScale="1">
        <p:scale>
          <a:sx n="90" d="100"/>
          <a:sy n="90" d="100"/>
        </p:scale>
        <p:origin x="232" y="7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ED291B17-9318-49DB-B28B-6E5994AE9581}" type="datetime1">
              <a:rPr lang="en-US" smtClean="0"/>
              <a:t>4/29/20</a:t>
            </a:fld>
            <a:endParaRPr lang="en-US" dirty="0"/>
          </a:p>
        </p:txBody>
      </p:sp>
      <p:sp>
        <p:nvSpPr>
          <p:cNvPr id="5" name="Footer Placeholder 4"/>
          <p:cNvSpPr>
            <a:spLocks noGrp="1"/>
          </p:cNvSpPr>
          <p:nvPr>
            <p:ph type="ftr" sz="quarter" idx="11"/>
          </p:nvPr>
        </p:nvSpPr>
        <p:spPr>
          <a:xfrm>
            <a:off x="3962399" y="5870575"/>
            <a:ext cx="4893958" cy="377825"/>
          </a:xfrm>
        </p:spPr>
        <p:txBody>
          <a:bodyPr/>
          <a:lstStyle/>
          <a:p>
            <a:endParaRPr lang="en-US" dirty="0"/>
          </a:p>
        </p:txBody>
      </p:sp>
      <p:sp>
        <p:nvSpPr>
          <p:cNvPr id="6" name="Slide Number Placeholder 5"/>
          <p:cNvSpPr>
            <a:spLocks noGrp="1"/>
          </p:cNvSpPr>
          <p:nvPr>
            <p:ph type="sldNum" sz="quarter" idx="12"/>
          </p:nvPr>
        </p:nvSpPr>
        <p:spPr>
          <a:xfrm>
            <a:off x="10608958" y="5870575"/>
            <a:ext cx="551167" cy="377825"/>
          </a:xfrm>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44115517"/>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D291B17-9318-49DB-B28B-6E5994AE9581}" type="datetime1">
              <a:rPr lang="en-US" smtClean="0"/>
              <a:t>4/29/20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17129316"/>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D291B17-9318-49DB-B28B-6E5994AE9581}" type="datetime1">
              <a:rPr lang="en-US" smtClean="0"/>
              <a:t>4/29/20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473339293"/>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D291B17-9318-49DB-B28B-6E5994AE9581}" type="datetime1">
              <a:rPr lang="en-US" smtClean="0"/>
              <a:t>4/29/20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151943629"/>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D291B17-9318-49DB-B28B-6E5994AE9581}" type="datetime1">
              <a:rPr lang="en-US" smtClean="0"/>
              <a:t>4/29/20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7655271"/>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D291B17-9318-49DB-B28B-6E5994AE9581}" type="datetime1">
              <a:rPr lang="en-US" smtClean="0"/>
              <a:t>4/29/20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28632022"/>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D291B17-9318-49DB-B28B-6E5994AE9581}" type="datetime1">
              <a:rPr lang="en-US" smtClean="0"/>
              <a:t>4/29/20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643977981"/>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CED4963-E985-44C4-B8C4-FDD613B7C2F8}" type="datetime1">
              <a:rPr lang="en-US" smtClean="0"/>
              <a:t>4/29/20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Tree>
    <p:extLst>
      <p:ext uri="{BB962C8B-B14F-4D97-AF65-F5344CB8AC3E}">
        <p14:creationId xmlns:p14="http://schemas.microsoft.com/office/powerpoint/2010/main" val="314619490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D291B17-9318-49DB-B28B-6E5994AE9581}" type="datetime1">
              <a:rPr lang="en-US" smtClean="0"/>
              <a:t>4/29/20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149713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8DD82B9-B8EE-4375-B6FF-88FA6ABB15D9}" type="datetime1">
              <a:rPr lang="en-US" smtClean="0"/>
              <a:t>4/29/20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3093452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2497495-0637-405E-AE64-5CC7506D51F5}" type="datetime1">
              <a:rPr lang="en-US" smtClean="0"/>
              <a:t>4/29/20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446772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BFFD690-9426-415D-8B65-26881E07B2D4}" type="datetime1">
              <a:rPr lang="en-US" smtClean="0"/>
              <a:t>4/29/20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4673327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4C4989A-474C-40DE-95B9-011C28B71673}" type="datetime1">
              <a:rPr lang="en-US" smtClean="0"/>
              <a:t>4/29/20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887682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DB4ED54-5B5E-4A04-93D3-5772E3CE3818}" type="datetime1">
              <a:rPr lang="en-US" smtClean="0"/>
              <a:t>4/29/20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340240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4EDE50D6-574B-40AF-946F-D52A04ADE379}" type="datetime1">
              <a:rPr lang="en-US" smtClean="0"/>
              <a:t>4/29/20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8383603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82884F1-FFEA-405F-9602-3DCA865EDA4E}" type="datetime1">
              <a:rPr lang="en-US" smtClean="0"/>
              <a:t>4/29/20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6708010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D291B17-9318-49DB-B28B-6E5994AE9581}" type="datetime1">
              <a:rPr lang="en-US" smtClean="0"/>
              <a:t>4/29/20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49188716"/>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ED291B17-9318-49DB-B28B-6E5994AE9581}" type="datetime1">
              <a:rPr lang="en-US" smtClean="0"/>
              <a:t>4/29/20</a:t>
            </a:fld>
            <a:endParaRPr lang="en-US"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1968538018"/>
      </p:ext>
    </p:extLst>
  </p:cSld>
  <p:clrMap bg1="dk1" tx1="lt1" bg2="dk2" tx2="lt2" accent1="accent1" accent2="accent2" accent3="accent3" accent4="accent4" accent5="accent5" accent6="accent6" hlink="hlink" folHlink="folHlink"/>
  <p:sldLayoutIdLst>
    <p:sldLayoutId id="2147484327" r:id="rId1"/>
    <p:sldLayoutId id="2147484328" r:id="rId2"/>
    <p:sldLayoutId id="2147484329" r:id="rId3"/>
    <p:sldLayoutId id="2147484330" r:id="rId4"/>
    <p:sldLayoutId id="2147484331" r:id="rId5"/>
    <p:sldLayoutId id="2147484332" r:id="rId6"/>
    <p:sldLayoutId id="2147484333" r:id="rId7"/>
    <p:sldLayoutId id="2147484334" r:id="rId8"/>
    <p:sldLayoutId id="2147484335" r:id="rId9"/>
    <p:sldLayoutId id="2147484336" r:id="rId10"/>
    <p:sldLayoutId id="2147484337" r:id="rId11"/>
    <p:sldLayoutId id="2147484338" r:id="rId12"/>
    <p:sldLayoutId id="2147484339" r:id="rId13"/>
    <p:sldLayoutId id="2147484340" r:id="rId14"/>
    <p:sldLayoutId id="2147484341" r:id="rId15"/>
    <p:sldLayoutId id="2147484342" r:id="rId16"/>
    <p:sldLayoutId id="2147484343" r:id="rId17"/>
  </p:sldLayoutIdLst>
  <p:hf sldNum="0" hdr="0" ftr="0" dt="0"/>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F9C170-2CBE-0042-953D-ED9EA8E2996C}"/>
              </a:ext>
            </a:extLst>
          </p:cNvPr>
          <p:cNvSpPr>
            <a:spLocks noGrp="1"/>
          </p:cNvSpPr>
          <p:nvPr>
            <p:ph type="ctrTitle"/>
          </p:nvPr>
        </p:nvSpPr>
        <p:spPr>
          <a:xfrm>
            <a:off x="8549911" y="863696"/>
            <a:ext cx="3511233" cy="2193830"/>
          </a:xfrm>
        </p:spPr>
        <p:txBody>
          <a:bodyPr anchor="ctr">
            <a:normAutofit/>
          </a:bodyPr>
          <a:lstStyle/>
          <a:p>
            <a:pPr algn="r"/>
            <a:r>
              <a:rPr lang="en-US" dirty="0" err="1">
                <a:solidFill>
                  <a:schemeClr val="tx1"/>
                </a:solidFill>
              </a:rPr>
              <a:t>FoodBIZ</a:t>
            </a:r>
            <a:endParaRPr lang="en-US" dirty="0">
              <a:solidFill>
                <a:schemeClr val="tx1"/>
              </a:solidFill>
            </a:endParaRPr>
          </a:p>
        </p:txBody>
      </p:sp>
      <p:sp>
        <p:nvSpPr>
          <p:cNvPr id="3" name="Subtitle 2">
            <a:extLst>
              <a:ext uri="{FF2B5EF4-FFF2-40B4-BE49-F238E27FC236}">
                <a16:creationId xmlns:a16="http://schemas.microsoft.com/office/drawing/2014/main" id="{63654E66-DAAC-0C41-B728-94BC6A50C390}"/>
              </a:ext>
            </a:extLst>
          </p:cNvPr>
          <p:cNvSpPr>
            <a:spLocks noGrp="1"/>
          </p:cNvSpPr>
          <p:nvPr>
            <p:ph type="subTitle" idx="1"/>
          </p:nvPr>
        </p:nvSpPr>
        <p:spPr>
          <a:xfrm>
            <a:off x="6775374" y="2605834"/>
            <a:ext cx="5285770" cy="2829309"/>
          </a:xfrm>
          <a:ln>
            <a:noFill/>
          </a:ln>
        </p:spPr>
        <p:txBody>
          <a:bodyPr anchor="t">
            <a:noAutofit/>
          </a:bodyPr>
          <a:lstStyle/>
          <a:p>
            <a:pPr marL="457200" algn="r"/>
            <a:r>
              <a:rPr lang="en-US" sz="2800" dirty="0">
                <a:solidFill>
                  <a:srgbClr val="BDFF00"/>
                </a:solidFill>
                <a:latin typeface="+mj-lt"/>
              </a:rPr>
              <a:t>Members:</a:t>
            </a:r>
          </a:p>
          <a:p>
            <a:pPr marL="457200" algn="r" fontAlgn="base"/>
            <a:r>
              <a:rPr lang="en-US" sz="2400" cap="none" dirty="0">
                <a:solidFill>
                  <a:srgbClr val="BDFF00"/>
                </a:solidFill>
                <a:latin typeface="+mj-lt"/>
              </a:rPr>
              <a:t>Deepak Arora</a:t>
            </a:r>
          </a:p>
          <a:p>
            <a:pPr marL="457200" algn="r" fontAlgn="base"/>
            <a:r>
              <a:rPr lang="en-US" sz="2400" cap="none" dirty="0">
                <a:solidFill>
                  <a:srgbClr val="BDFF00"/>
                </a:solidFill>
                <a:latin typeface="+mj-lt"/>
              </a:rPr>
              <a:t>Mohammad </a:t>
            </a:r>
            <a:r>
              <a:rPr lang="en-US" sz="2400" cap="none" dirty="0" err="1">
                <a:solidFill>
                  <a:srgbClr val="BDFF00"/>
                </a:solidFill>
                <a:latin typeface="+mj-lt"/>
              </a:rPr>
              <a:t>Shahabi</a:t>
            </a:r>
            <a:r>
              <a:rPr lang="en-US" sz="2400" cap="none" dirty="0">
                <a:solidFill>
                  <a:srgbClr val="BDFF00"/>
                </a:solidFill>
                <a:latin typeface="+mj-lt"/>
              </a:rPr>
              <a:t> </a:t>
            </a:r>
            <a:r>
              <a:rPr lang="en-US" sz="2400" cap="none" dirty="0" err="1">
                <a:solidFill>
                  <a:srgbClr val="BDFF00"/>
                </a:solidFill>
                <a:latin typeface="+mj-lt"/>
              </a:rPr>
              <a:t>Nejad</a:t>
            </a:r>
            <a:endParaRPr lang="en-US" sz="2400" cap="none" dirty="0">
              <a:solidFill>
                <a:srgbClr val="BDFF00"/>
              </a:solidFill>
              <a:latin typeface="+mj-lt"/>
            </a:endParaRPr>
          </a:p>
          <a:p>
            <a:pPr marL="457200" algn="r" fontAlgn="base"/>
            <a:r>
              <a:rPr lang="en-US" sz="2400" cap="none" dirty="0" err="1">
                <a:solidFill>
                  <a:srgbClr val="BDFF00"/>
                </a:solidFill>
                <a:latin typeface="+mj-lt"/>
              </a:rPr>
              <a:t>Jaimeet</a:t>
            </a:r>
            <a:r>
              <a:rPr lang="en-US" sz="2400" cap="none" dirty="0">
                <a:solidFill>
                  <a:srgbClr val="BDFF00"/>
                </a:solidFill>
                <a:latin typeface="+mj-lt"/>
              </a:rPr>
              <a:t> Singh Suri</a:t>
            </a:r>
          </a:p>
          <a:p>
            <a:pPr marL="457200" algn="r" fontAlgn="base"/>
            <a:r>
              <a:rPr lang="en-US" sz="2400" cap="none" dirty="0" err="1">
                <a:solidFill>
                  <a:srgbClr val="BDFF00"/>
                </a:solidFill>
                <a:latin typeface="+mj-lt"/>
              </a:rPr>
              <a:t>Naishadh</a:t>
            </a:r>
            <a:r>
              <a:rPr lang="en-US" sz="2400" cap="none" dirty="0">
                <a:solidFill>
                  <a:srgbClr val="BDFF00"/>
                </a:solidFill>
                <a:latin typeface="+mj-lt"/>
              </a:rPr>
              <a:t> </a:t>
            </a:r>
            <a:r>
              <a:rPr lang="en-US" sz="2400" cap="none" dirty="0" err="1">
                <a:solidFill>
                  <a:srgbClr val="BDFF00"/>
                </a:solidFill>
                <a:latin typeface="+mj-lt"/>
              </a:rPr>
              <a:t>Allamudi</a:t>
            </a:r>
            <a:endParaRPr lang="en-US" sz="2400" cap="none" dirty="0">
              <a:solidFill>
                <a:srgbClr val="BDFF00"/>
              </a:solidFill>
              <a:latin typeface="+mj-lt"/>
            </a:endParaRPr>
          </a:p>
          <a:p>
            <a:pPr marL="457200" algn="r" fontAlgn="base"/>
            <a:r>
              <a:rPr lang="en-US" sz="2400" cap="none" dirty="0">
                <a:solidFill>
                  <a:srgbClr val="BDFF00"/>
                </a:solidFill>
                <a:latin typeface="+mj-lt"/>
              </a:rPr>
              <a:t>Piyush </a:t>
            </a:r>
            <a:r>
              <a:rPr lang="en-US" sz="2400" cap="none" dirty="0" err="1">
                <a:solidFill>
                  <a:srgbClr val="BDFF00"/>
                </a:solidFill>
                <a:latin typeface="+mj-lt"/>
              </a:rPr>
              <a:t>Dangwal</a:t>
            </a:r>
            <a:endParaRPr lang="en-US" sz="2400" cap="none" dirty="0">
              <a:solidFill>
                <a:srgbClr val="BDFF00"/>
              </a:solidFill>
              <a:latin typeface="+mj-lt"/>
            </a:endParaRPr>
          </a:p>
          <a:p>
            <a:pPr marL="457200" algn="r" fontAlgn="base"/>
            <a:r>
              <a:rPr lang="en-US" sz="2400" cap="none" dirty="0">
                <a:solidFill>
                  <a:srgbClr val="BDFF00"/>
                </a:solidFill>
                <a:latin typeface="+mj-lt"/>
              </a:rPr>
              <a:t>Vatsarajan Candhadai Ramaswamy</a:t>
            </a:r>
          </a:p>
        </p:txBody>
      </p:sp>
      <p:pic>
        <p:nvPicPr>
          <p:cNvPr id="4" name="Picture 3">
            <a:extLst>
              <a:ext uri="{FF2B5EF4-FFF2-40B4-BE49-F238E27FC236}">
                <a16:creationId xmlns:a16="http://schemas.microsoft.com/office/drawing/2014/main" id="{D2FE90B8-55E1-494F-B531-11302FE0F9CA}"/>
              </a:ext>
            </a:extLst>
          </p:cNvPr>
          <p:cNvPicPr>
            <a:picLocks noChangeAspect="1"/>
          </p:cNvPicPr>
          <p:nvPr/>
        </p:nvPicPr>
        <p:blipFill rotWithShape="1">
          <a:blip r:embed="rId2"/>
          <a:srcRect t="9017" r="-1" b="-1"/>
          <a:stretch/>
        </p:blipFill>
        <p:spPr>
          <a:xfrm>
            <a:off x="0" y="10"/>
            <a:ext cx="7537685" cy="6857990"/>
          </a:xfrm>
          <a:prstGeom prst="rect">
            <a:avLst/>
          </a:prstGeom>
        </p:spPr>
      </p:pic>
    </p:spTree>
    <p:extLst>
      <p:ext uri="{BB962C8B-B14F-4D97-AF65-F5344CB8AC3E}">
        <p14:creationId xmlns:p14="http://schemas.microsoft.com/office/powerpoint/2010/main" val="179776438"/>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a:extLst>
              <a:ext uri="{FF2B5EF4-FFF2-40B4-BE49-F238E27FC236}">
                <a16:creationId xmlns:a16="http://schemas.microsoft.com/office/drawing/2014/main" id="{828D8D42-610F-414A-B3DC-D050B87EB010}"/>
              </a:ext>
            </a:extLst>
          </p:cNvPr>
          <p:cNvPicPr>
            <a:picLocks noChangeAspect="1"/>
          </p:cNvPicPr>
          <p:nvPr/>
        </p:nvPicPr>
        <p:blipFill rotWithShape="1">
          <a:blip r:embed="rId2"/>
          <a:srcRect l="9091" t="35532" b="13332"/>
          <a:stretch/>
        </p:blipFill>
        <p:spPr>
          <a:xfrm>
            <a:off x="20" y="10"/>
            <a:ext cx="12191980" cy="6857990"/>
          </a:xfrm>
          <a:prstGeom prst="rect">
            <a:avLst/>
          </a:prstGeom>
        </p:spPr>
      </p:pic>
      <p:pic>
        <p:nvPicPr>
          <p:cNvPr id="120" name="Picture 119">
            <a:extLst>
              <a:ext uri="{FF2B5EF4-FFF2-40B4-BE49-F238E27FC236}">
                <a16:creationId xmlns:a16="http://schemas.microsoft.com/office/drawing/2014/main" id="{B66E4705-A6F9-D54E-8F5C-420AAB6901FA}"/>
              </a:ext>
            </a:extLst>
          </p:cNvPr>
          <p:cNvPicPr>
            <a:picLocks noChangeAspect="1"/>
          </p:cNvPicPr>
          <p:nvPr/>
        </p:nvPicPr>
        <p:blipFill rotWithShape="1">
          <a:blip r:embed="rId2"/>
          <a:srcRect l="9091" t="35532" b="13332"/>
          <a:stretch/>
        </p:blipFill>
        <p:spPr>
          <a:xfrm>
            <a:off x="20" y="10"/>
            <a:ext cx="12191980" cy="6857990"/>
          </a:xfrm>
          <a:prstGeom prst="rect">
            <a:avLst/>
          </a:prstGeom>
        </p:spPr>
      </p:pic>
      <p:pic>
        <p:nvPicPr>
          <p:cNvPr id="121" name="Picture 120">
            <a:extLst>
              <a:ext uri="{FF2B5EF4-FFF2-40B4-BE49-F238E27FC236}">
                <a16:creationId xmlns:a16="http://schemas.microsoft.com/office/drawing/2014/main" id="{7206AC52-8284-D04E-9A45-7A2CCA0CD5B7}"/>
              </a:ext>
            </a:extLst>
          </p:cNvPr>
          <p:cNvPicPr>
            <a:picLocks noChangeAspect="1"/>
          </p:cNvPicPr>
          <p:nvPr/>
        </p:nvPicPr>
        <p:blipFill rotWithShape="1">
          <a:blip r:embed="rId2"/>
          <a:srcRect l="9091" t="35532" b="13332"/>
          <a:stretch/>
        </p:blipFill>
        <p:spPr>
          <a:xfrm>
            <a:off x="20" y="10"/>
            <a:ext cx="12191980" cy="6857990"/>
          </a:xfrm>
          <a:prstGeom prst="rect">
            <a:avLst/>
          </a:prstGeom>
        </p:spPr>
      </p:pic>
      <p:pic>
        <p:nvPicPr>
          <p:cNvPr id="122" name="Picture 121">
            <a:extLst>
              <a:ext uri="{FF2B5EF4-FFF2-40B4-BE49-F238E27FC236}">
                <a16:creationId xmlns:a16="http://schemas.microsoft.com/office/drawing/2014/main" id="{AD4BFBE5-BFC5-C948-B035-B6B1B20F2C12}"/>
              </a:ext>
            </a:extLst>
          </p:cNvPr>
          <p:cNvPicPr>
            <a:picLocks noChangeAspect="1"/>
          </p:cNvPicPr>
          <p:nvPr/>
        </p:nvPicPr>
        <p:blipFill rotWithShape="1">
          <a:blip r:embed="rId2"/>
          <a:srcRect l="9091" t="35532" b="13332"/>
          <a:stretch/>
        </p:blipFill>
        <p:spPr>
          <a:xfrm>
            <a:off x="0" y="0"/>
            <a:ext cx="12191980" cy="6857990"/>
          </a:xfrm>
          <a:prstGeom prst="rect">
            <a:avLst/>
          </a:prstGeom>
        </p:spPr>
      </p:pic>
      <p:sp>
        <p:nvSpPr>
          <p:cNvPr id="123" name="Title 1">
            <a:extLst>
              <a:ext uri="{FF2B5EF4-FFF2-40B4-BE49-F238E27FC236}">
                <a16:creationId xmlns:a16="http://schemas.microsoft.com/office/drawing/2014/main" id="{6A985626-BCB4-8545-9EE2-C0B303C42C0B}"/>
              </a:ext>
            </a:extLst>
          </p:cNvPr>
          <p:cNvSpPr>
            <a:spLocks noGrp="1"/>
          </p:cNvSpPr>
          <p:nvPr>
            <p:ph type="title"/>
          </p:nvPr>
        </p:nvSpPr>
        <p:spPr>
          <a:xfrm>
            <a:off x="380146" y="342899"/>
            <a:ext cx="11431687" cy="784941"/>
          </a:xfrm>
        </p:spPr>
        <p:txBody>
          <a:bodyPr vert="horz" lIns="91440" tIns="45720" rIns="91440" bIns="45720" rtlCol="0" anchor="b">
            <a:noAutofit/>
          </a:bodyPr>
          <a:lstStyle/>
          <a:p>
            <a:r>
              <a:rPr lang="en-US" sz="4800" b="1" u="sng" dirty="0">
                <a:solidFill>
                  <a:srgbClr val="BDFF00"/>
                </a:solidFill>
              </a:rPr>
              <a:t>USER interface designs:</a:t>
            </a:r>
          </a:p>
        </p:txBody>
      </p:sp>
      <p:sp>
        <p:nvSpPr>
          <p:cNvPr id="124" name="TextBox 123">
            <a:extLst>
              <a:ext uri="{FF2B5EF4-FFF2-40B4-BE49-F238E27FC236}">
                <a16:creationId xmlns:a16="http://schemas.microsoft.com/office/drawing/2014/main" id="{022E4D89-6A85-6248-8723-125353B90307}"/>
              </a:ext>
            </a:extLst>
          </p:cNvPr>
          <p:cNvSpPr txBox="1"/>
          <p:nvPr/>
        </p:nvSpPr>
        <p:spPr>
          <a:xfrm>
            <a:off x="380146" y="1286073"/>
            <a:ext cx="8113420" cy="461665"/>
          </a:xfrm>
          <a:prstGeom prst="rect">
            <a:avLst/>
          </a:prstGeom>
          <a:noFill/>
        </p:spPr>
        <p:txBody>
          <a:bodyPr wrap="square" rtlCol="0">
            <a:spAutoFit/>
          </a:bodyPr>
          <a:lstStyle/>
          <a:p>
            <a:r>
              <a:rPr lang="en-US" sz="2400" dirty="0">
                <a:solidFill>
                  <a:srgbClr val="BDFF00"/>
                </a:solidFill>
                <a:latin typeface="+mj-lt"/>
              </a:rPr>
              <a:t>3. Business owner sign up screen</a:t>
            </a:r>
          </a:p>
        </p:txBody>
      </p:sp>
      <p:pic>
        <p:nvPicPr>
          <p:cNvPr id="4" name="Picture 3" descr="A screenshot of a cell phone&#10;&#10;Description automatically generated">
            <a:extLst>
              <a:ext uri="{FF2B5EF4-FFF2-40B4-BE49-F238E27FC236}">
                <a16:creationId xmlns:a16="http://schemas.microsoft.com/office/drawing/2014/main" id="{217EC3C7-A808-4F48-8CE0-B22D504B810E}"/>
              </a:ext>
            </a:extLst>
          </p:cNvPr>
          <p:cNvPicPr>
            <a:picLocks noChangeAspect="1"/>
          </p:cNvPicPr>
          <p:nvPr/>
        </p:nvPicPr>
        <p:blipFill>
          <a:blip r:embed="rId3"/>
          <a:stretch>
            <a:fillRect/>
          </a:stretch>
        </p:blipFill>
        <p:spPr>
          <a:xfrm>
            <a:off x="1978381" y="1798350"/>
            <a:ext cx="8235216" cy="4502428"/>
          </a:xfrm>
          <a:prstGeom prst="rect">
            <a:avLst/>
          </a:prstGeom>
        </p:spPr>
      </p:pic>
    </p:spTree>
    <p:extLst>
      <p:ext uri="{BB962C8B-B14F-4D97-AF65-F5344CB8AC3E}">
        <p14:creationId xmlns:p14="http://schemas.microsoft.com/office/powerpoint/2010/main" val="22291949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a:extLst>
              <a:ext uri="{FF2B5EF4-FFF2-40B4-BE49-F238E27FC236}">
                <a16:creationId xmlns:a16="http://schemas.microsoft.com/office/drawing/2014/main" id="{828D8D42-610F-414A-B3DC-D050B87EB010}"/>
              </a:ext>
            </a:extLst>
          </p:cNvPr>
          <p:cNvPicPr>
            <a:picLocks noChangeAspect="1"/>
          </p:cNvPicPr>
          <p:nvPr/>
        </p:nvPicPr>
        <p:blipFill rotWithShape="1">
          <a:blip r:embed="rId2"/>
          <a:srcRect l="9091" t="35532" b="13332"/>
          <a:stretch/>
        </p:blipFill>
        <p:spPr>
          <a:xfrm>
            <a:off x="20" y="10"/>
            <a:ext cx="12191980" cy="6857990"/>
          </a:xfrm>
          <a:prstGeom prst="rect">
            <a:avLst/>
          </a:prstGeom>
        </p:spPr>
      </p:pic>
      <p:sp>
        <p:nvSpPr>
          <p:cNvPr id="2" name="Rectangle 1">
            <a:extLst>
              <a:ext uri="{FF2B5EF4-FFF2-40B4-BE49-F238E27FC236}">
                <a16:creationId xmlns:a16="http://schemas.microsoft.com/office/drawing/2014/main" id="{D48FDFAF-51E6-7B4D-953B-079DC3080540}"/>
              </a:ext>
            </a:extLst>
          </p:cNvPr>
          <p:cNvSpPr/>
          <p:nvPr/>
        </p:nvSpPr>
        <p:spPr>
          <a:xfrm>
            <a:off x="328613" y="357188"/>
            <a:ext cx="11415712" cy="6124754"/>
          </a:xfrm>
          <a:prstGeom prst="rect">
            <a:avLst/>
          </a:prstGeom>
        </p:spPr>
        <p:txBody>
          <a:bodyPr wrap="square">
            <a:spAutoFit/>
          </a:bodyPr>
          <a:lstStyle/>
          <a:p>
            <a:r>
              <a:rPr lang="en-US" sz="4800" b="1" u="sng" dirty="0">
                <a:solidFill>
                  <a:srgbClr val="BDFF00"/>
                </a:solidFill>
                <a:latin typeface="+mj-lt"/>
              </a:rPr>
              <a:t>FUTURE SCOPE</a:t>
            </a:r>
          </a:p>
          <a:p>
            <a:br>
              <a:rPr lang="en-US" sz="3200" dirty="0">
                <a:solidFill>
                  <a:srgbClr val="BDFF00"/>
                </a:solidFill>
                <a:latin typeface="+mj-lt"/>
              </a:rPr>
            </a:br>
            <a:r>
              <a:rPr lang="en-US" sz="2400" dirty="0">
                <a:solidFill>
                  <a:srgbClr val="BDFF00"/>
                </a:solidFill>
                <a:latin typeface="+mj-lt"/>
              </a:rPr>
              <a:t>1. Create a hybrid web application to support Desktop, Mobile and Tablet devices</a:t>
            </a:r>
          </a:p>
          <a:p>
            <a:endParaRPr lang="en-US" sz="2400" dirty="0">
              <a:solidFill>
                <a:srgbClr val="BDFF00"/>
              </a:solidFill>
              <a:latin typeface="+mj-lt"/>
            </a:endParaRPr>
          </a:p>
          <a:p>
            <a:r>
              <a:rPr lang="en-US" sz="2400" dirty="0">
                <a:solidFill>
                  <a:srgbClr val="BDFF00"/>
                </a:solidFill>
                <a:latin typeface="+mj-lt"/>
              </a:rPr>
              <a:t>2. Make use of geo-location through Google geo-location API and get directions to the restaurant</a:t>
            </a:r>
          </a:p>
          <a:p>
            <a:endParaRPr lang="en-US" sz="2400" dirty="0">
              <a:solidFill>
                <a:srgbClr val="BDFF00"/>
              </a:solidFill>
              <a:latin typeface="+mj-lt"/>
            </a:endParaRPr>
          </a:p>
          <a:p>
            <a:r>
              <a:rPr lang="en-US" sz="2400" dirty="0">
                <a:solidFill>
                  <a:srgbClr val="BDFF00"/>
                </a:solidFill>
                <a:latin typeface="+mj-lt"/>
              </a:rPr>
              <a:t>3. Collaborate with delivery services like </a:t>
            </a:r>
            <a:r>
              <a:rPr lang="en-US" sz="2400" dirty="0" err="1">
                <a:solidFill>
                  <a:srgbClr val="BDFF00"/>
                </a:solidFill>
                <a:latin typeface="+mj-lt"/>
              </a:rPr>
              <a:t>Grubhub</a:t>
            </a:r>
            <a:r>
              <a:rPr lang="en-US" sz="2400" dirty="0">
                <a:solidFill>
                  <a:srgbClr val="BDFF00"/>
                </a:solidFill>
                <a:latin typeface="+mj-lt"/>
              </a:rPr>
              <a:t>, </a:t>
            </a:r>
            <a:r>
              <a:rPr lang="en-US" sz="2400" dirty="0" err="1">
                <a:solidFill>
                  <a:srgbClr val="BDFF00"/>
                </a:solidFill>
                <a:latin typeface="+mj-lt"/>
              </a:rPr>
              <a:t>Doordash</a:t>
            </a:r>
            <a:r>
              <a:rPr lang="en-US" sz="2400" dirty="0">
                <a:solidFill>
                  <a:srgbClr val="BDFF00"/>
                </a:solidFill>
                <a:latin typeface="+mj-lt"/>
              </a:rPr>
              <a:t> </a:t>
            </a:r>
            <a:r>
              <a:rPr lang="en-US" sz="2400" dirty="0" err="1">
                <a:solidFill>
                  <a:srgbClr val="BDFF00"/>
                </a:solidFill>
                <a:latin typeface="+mj-lt"/>
              </a:rPr>
              <a:t>etc</a:t>
            </a:r>
            <a:r>
              <a:rPr lang="en-US" sz="2400" dirty="0">
                <a:solidFill>
                  <a:srgbClr val="BDFF00"/>
                </a:solidFill>
                <a:latin typeface="+mj-lt"/>
              </a:rPr>
              <a:t> to provide delivery services through our application</a:t>
            </a:r>
          </a:p>
          <a:p>
            <a:endParaRPr lang="en-US" sz="2400" dirty="0">
              <a:solidFill>
                <a:srgbClr val="BDFF00"/>
              </a:solidFill>
              <a:latin typeface="+mj-lt"/>
            </a:endParaRPr>
          </a:p>
          <a:p>
            <a:r>
              <a:rPr lang="en-US" sz="2400" dirty="0">
                <a:solidFill>
                  <a:srgbClr val="BDFF00"/>
                </a:solidFill>
                <a:latin typeface="+mj-lt"/>
              </a:rPr>
              <a:t>4. Analyze customer data through the bills the user uploaded and provide suggestions to the user based on their current location</a:t>
            </a:r>
          </a:p>
          <a:p>
            <a:endParaRPr lang="en-US" sz="2400" dirty="0">
              <a:solidFill>
                <a:srgbClr val="BDFF00"/>
              </a:solidFill>
              <a:latin typeface="+mj-lt"/>
            </a:endParaRPr>
          </a:p>
          <a:p>
            <a:r>
              <a:rPr lang="en-US" sz="2400" dirty="0">
                <a:solidFill>
                  <a:srgbClr val="BDFF00"/>
                </a:solidFill>
                <a:latin typeface="+mj-lt"/>
              </a:rPr>
              <a:t>5. Bind their health-related data through the Health app in iOS and Samsung Health in Android and create beautiful visualizations in the </a:t>
            </a:r>
            <a:r>
              <a:rPr lang="en-US" sz="2400" dirty="0" err="1">
                <a:solidFill>
                  <a:srgbClr val="BDFF00"/>
                </a:solidFill>
                <a:latin typeface="+mj-lt"/>
              </a:rPr>
              <a:t>FoodBiz</a:t>
            </a:r>
            <a:r>
              <a:rPr lang="en-US" sz="2400" dirty="0">
                <a:solidFill>
                  <a:srgbClr val="BDFF00"/>
                </a:solidFill>
                <a:latin typeface="+mj-lt"/>
              </a:rPr>
              <a:t> app</a:t>
            </a:r>
          </a:p>
        </p:txBody>
      </p:sp>
    </p:spTree>
    <p:extLst>
      <p:ext uri="{BB962C8B-B14F-4D97-AF65-F5344CB8AC3E}">
        <p14:creationId xmlns:p14="http://schemas.microsoft.com/office/powerpoint/2010/main" val="23331003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a:extLst>
              <a:ext uri="{FF2B5EF4-FFF2-40B4-BE49-F238E27FC236}">
                <a16:creationId xmlns:a16="http://schemas.microsoft.com/office/drawing/2014/main" id="{828D8D42-610F-414A-B3DC-D050B87EB010}"/>
              </a:ext>
            </a:extLst>
          </p:cNvPr>
          <p:cNvPicPr>
            <a:picLocks noChangeAspect="1"/>
          </p:cNvPicPr>
          <p:nvPr/>
        </p:nvPicPr>
        <p:blipFill rotWithShape="1">
          <a:blip r:embed="rId2"/>
          <a:srcRect l="9091" t="35532" b="13332"/>
          <a:stretch/>
        </p:blipFill>
        <p:spPr>
          <a:xfrm>
            <a:off x="20" y="10"/>
            <a:ext cx="12191980" cy="6857990"/>
          </a:xfrm>
          <a:prstGeom prst="rect">
            <a:avLst/>
          </a:prstGeom>
        </p:spPr>
      </p:pic>
      <p:sp>
        <p:nvSpPr>
          <p:cNvPr id="2" name="TextBox 1">
            <a:extLst>
              <a:ext uri="{FF2B5EF4-FFF2-40B4-BE49-F238E27FC236}">
                <a16:creationId xmlns:a16="http://schemas.microsoft.com/office/drawing/2014/main" id="{091389DD-E5F2-0C4D-8279-2015021D1938}"/>
              </a:ext>
            </a:extLst>
          </p:cNvPr>
          <p:cNvSpPr txBox="1"/>
          <p:nvPr/>
        </p:nvSpPr>
        <p:spPr>
          <a:xfrm>
            <a:off x="3095625" y="2644170"/>
            <a:ext cx="6000750" cy="1569660"/>
          </a:xfrm>
          <a:prstGeom prst="rect">
            <a:avLst/>
          </a:prstGeom>
          <a:noFill/>
        </p:spPr>
        <p:txBody>
          <a:bodyPr wrap="square" rtlCol="0">
            <a:spAutoFit/>
          </a:bodyPr>
          <a:lstStyle/>
          <a:p>
            <a:pPr algn="ctr"/>
            <a:r>
              <a:rPr lang="en-US" sz="4800" dirty="0">
                <a:solidFill>
                  <a:srgbClr val="BDFF00"/>
                </a:solidFill>
                <a:latin typeface="+mj-lt"/>
              </a:rPr>
              <a:t>THANK YOU FOR YOUR TIME AND PATIENCE</a:t>
            </a:r>
          </a:p>
        </p:txBody>
      </p:sp>
    </p:spTree>
    <p:extLst>
      <p:ext uri="{BB962C8B-B14F-4D97-AF65-F5344CB8AC3E}">
        <p14:creationId xmlns:p14="http://schemas.microsoft.com/office/powerpoint/2010/main" val="298413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18A7A0-F34F-984F-B899-B1965050DCB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2666932-A2C5-E140-BB8E-00CBC96792B4}"/>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98C3177D-853B-0645-9C8C-14568AEB64B9}"/>
              </a:ext>
            </a:extLst>
          </p:cNvPr>
          <p:cNvPicPr>
            <a:picLocks noChangeAspect="1"/>
          </p:cNvPicPr>
          <p:nvPr/>
        </p:nvPicPr>
        <p:blipFill rotWithShape="1">
          <a:blip r:embed="rId2"/>
          <a:srcRect l="9091" t="35532" b="13332"/>
          <a:stretch/>
        </p:blipFill>
        <p:spPr>
          <a:xfrm>
            <a:off x="20" y="10"/>
            <a:ext cx="12191980" cy="6857990"/>
          </a:xfrm>
          <a:prstGeom prst="rect">
            <a:avLst/>
          </a:prstGeom>
        </p:spPr>
      </p:pic>
      <p:sp>
        <p:nvSpPr>
          <p:cNvPr id="5" name="TextBox 4">
            <a:extLst>
              <a:ext uri="{FF2B5EF4-FFF2-40B4-BE49-F238E27FC236}">
                <a16:creationId xmlns:a16="http://schemas.microsoft.com/office/drawing/2014/main" id="{49327ACF-DC73-0F4C-9D8E-8C2E454967CE}"/>
              </a:ext>
            </a:extLst>
          </p:cNvPr>
          <p:cNvSpPr txBox="1"/>
          <p:nvPr/>
        </p:nvSpPr>
        <p:spPr>
          <a:xfrm>
            <a:off x="2674120" y="2644170"/>
            <a:ext cx="6843759" cy="1569660"/>
          </a:xfrm>
          <a:prstGeom prst="rect">
            <a:avLst/>
          </a:prstGeom>
          <a:noFill/>
        </p:spPr>
        <p:txBody>
          <a:bodyPr wrap="square" rtlCol="0">
            <a:spAutoFit/>
          </a:bodyPr>
          <a:lstStyle/>
          <a:p>
            <a:pPr algn="ctr"/>
            <a:r>
              <a:rPr lang="en-US" sz="4800" dirty="0">
                <a:solidFill>
                  <a:srgbClr val="BDFF00"/>
                </a:solidFill>
                <a:latin typeface="+mj-lt"/>
              </a:rPr>
              <a:t>QUESTIONNAIRE TIME AND FEEDBACK</a:t>
            </a:r>
          </a:p>
        </p:txBody>
      </p:sp>
    </p:spTree>
    <p:extLst>
      <p:ext uri="{BB962C8B-B14F-4D97-AF65-F5344CB8AC3E}">
        <p14:creationId xmlns:p14="http://schemas.microsoft.com/office/powerpoint/2010/main" val="2120716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33" name="Picture 32">
            <a:extLst>
              <a:ext uri="{FF2B5EF4-FFF2-40B4-BE49-F238E27FC236}">
                <a16:creationId xmlns:a16="http://schemas.microsoft.com/office/drawing/2014/main" id="{CBECFFDC-94DB-4DA3-94FE-22FEDDA8FA3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pic>
        <p:nvPicPr>
          <p:cNvPr id="28" name="Picture 27">
            <a:extLst>
              <a:ext uri="{FF2B5EF4-FFF2-40B4-BE49-F238E27FC236}">
                <a16:creationId xmlns:a16="http://schemas.microsoft.com/office/drawing/2014/main" id="{828D8D42-610F-414A-B3DC-D050B87EB010}"/>
              </a:ext>
            </a:extLst>
          </p:cNvPr>
          <p:cNvPicPr>
            <a:picLocks noChangeAspect="1"/>
          </p:cNvPicPr>
          <p:nvPr/>
        </p:nvPicPr>
        <p:blipFill rotWithShape="1">
          <a:blip r:embed="rId4"/>
          <a:srcRect l="9091" t="35532" b="13332"/>
          <a:stretch/>
        </p:blipFill>
        <p:spPr>
          <a:xfrm>
            <a:off x="20" y="10"/>
            <a:ext cx="12191980" cy="6857990"/>
          </a:xfrm>
          <a:prstGeom prst="rect">
            <a:avLst/>
          </a:prstGeom>
        </p:spPr>
      </p:pic>
      <p:pic>
        <p:nvPicPr>
          <p:cNvPr id="35" name="Picture 34">
            <a:extLst>
              <a:ext uri="{FF2B5EF4-FFF2-40B4-BE49-F238E27FC236}">
                <a16:creationId xmlns:a16="http://schemas.microsoft.com/office/drawing/2014/main" id="{545F67A4-7428-47F3-AE14-8CA43D976E1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7" name="Freeform 5">
            <a:extLst>
              <a:ext uri="{FF2B5EF4-FFF2-40B4-BE49-F238E27FC236}">
                <a16:creationId xmlns:a16="http://schemas.microsoft.com/office/drawing/2014/main" id="{F4A20210-FA90-4B6D-8D2E-1B90054E09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5827529" y="660400"/>
            <a:ext cx="6381405" cy="6214533"/>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60000"/>
            </a:schemeClr>
          </a:solidFill>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39" name="Freeform 14">
            <a:extLst>
              <a:ext uri="{FF2B5EF4-FFF2-40B4-BE49-F238E27FC236}">
                <a16:creationId xmlns:a16="http://schemas.microsoft.com/office/drawing/2014/main" id="{39213B44-68B7-47E7-B506-5C79FCF809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81603" y="104899"/>
            <a:ext cx="6896713" cy="6005491"/>
          </a:xfrm>
          <a:custGeom>
            <a:avLst/>
            <a:gdLst>
              <a:gd name="connsiteX0" fmla="*/ 3912717 w 6896713"/>
              <a:gd name="connsiteY0" fmla="*/ 0 h 6005491"/>
              <a:gd name="connsiteX1" fmla="*/ 6679426 w 6896713"/>
              <a:gd name="connsiteY1" fmla="*/ 1146008 h 6005491"/>
              <a:gd name="connsiteX2" fmla="*/ 6896713 w 6896713"/>
              <a:gd name="connsiteY2" fmla="*/ 1385085 h 6005491"/>
              <a:gd name="connsiteX3" fmla="*/ 6896713 w 6896713"/>
              <a:gd name="connsiteY3" fmla="*/ 1431256 h 6005491"/>
              <a:gd name="connsiteX4" fmla="*/ 6657442 w 6896713"/>
              <a:gd name="connsiteY4" fmla="*/ 1167992 h 6005491"/>
              <a:gd name="connsiteX5" fmla="*/ 3912717 w 6896713"/>
              <a:gd name="connsiteY5" fmla="*/ 31089 h 6005491"/>
              <a:gd name="connsiteX6" fmla="*/ 31089 w 6896713"/>
              <a:gd name="connsiteY6" fmla="*/ 3912717 h 6005491"/>
              <a:gd name="connsiteX7" fmla="*/ 593046 w 6896713"/>
              <a:gd name="connsiteY7" fmla="*/ 5925483 h 6005491"/>
              <a:gd name="connsiteX8" fmla="*/ 633874 w 6896713"/>
              <a:gd name="connsiteY8" fmla="*/ 5989169 h 6005491"/>
              <a:gd name="connsiteX9" fmla="*/ 607415 w 6896713"/>
              <a:gd name="connsiteY9" fmla="*/ 6005491 h 6005491"/>
              <a:gd name="connsiteX10" fmla="*/ 566458 w 6896713"/>
              <a:gd name="connsiteY10" fmla="*/ 5941603 h 6005491"/>
              <a:gd name="connsiteX11" fmla="*/ 0 w 6896713"/>
              <a:gd name="connsiteY11" fmla="*/ 3912717 h 6005491"/>
              <a:gd name="connsiteX12" fmla="*/ 3912717 w 6896713"/>
              <a:gd name="connsiteY12" fmla="*/ 0 h 600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96713" h="6005491">
                <a:moveTo>
                  <a:pt x="3912717" y="0"/>
                </a:moveTo>
                <a:cubicBezTo>
                  <a:pt x="4993184" y="0"/>
                  <a:pt x="5971363" y="437946"/>
                  <a:pt x="6679426" y="1146008"/>
                </a:cubicBezTo>
                <a:lnTo>
                  <a:pt x="6896713" y="1385085"/>
                </a:lnTo>
                <a:lnTo>
                  <a:pt x="6896713" y="1431256"/>
                </a:lnTo>
                <a:lnTo>
                  <a:pt x="6657442" y="1167992"/>
                </a:lnTo>
                <a:cubicBezTo>
                  <a:pt x="5955006" y="465555"/>
                  <a:pt x="4984599" y="31089"/>
                  <a:pt x="3912717" y="31089"/>
                </a:cubicBezTo>
                <a:cubicBezTo>
                  <a:pt x="1768953" y="31089"/>
                  <a:pt x="31089" y="1768953"/>
                  <a:pt x="31089" y="3912717"/>
                </a:cubicBezTo>
                <a:cubicBezTo>
                  <a:pt x="31089" y="4649636"/>
                  <a:pt x="236442" y="5338592"/>
                  <a:pt x="593046" y="5925483"/>
                </a:cubicBezTo>
                <a:lnTo>
                  <a:pt x="633874" y="5989169"/>
                </a:lnTo>
                <a:lnTo>
                  <a:pt x="607415" y="6005491"/>
                </a:lnTo>
                <a:lnTo>
                  <a:pt x="566458" y="5941603"/>
                </a:lnTo>
                <a:cubicBezTo>
                  <a:pt x="206998" y="5350013"/>
                  <a:pt x="0" y="4655538"/>
                  <a:pt x="0" y="3912717"/>
                </a:cubicBezTo>
                <a:cubicBezTo>
                  <a:pt x="0" y="1751783"/>
                  <a:pt x="1751783" y="0"/>
                  <a:pt x="3912717" y="0"/>
                </a:cubicBezTo>
                <a:close/>
              </a:path>
            </a:pathLst>
          </a:custGeom>
          <a:solidFill>
            <a:srgbClr val="FFFFFF">
              <a:alpha val="4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1" name="Group 40">
            <a:extLst>
              <a:ext uri="{FF2B5EF4-FFF2-40B4-BE49-F238E27FC236}">
                <a16:creationId xmlns:a16="http://schemas.microsoft.com/office/drawing/2014/main" id="{39084D60-65A6-45F8-8C17-3529E43F1C3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516018" y="331504"/>
            <a:ext cx="6675982" cy="5235326"/>
            <a:chOff x="5516018" y="331504"/>
            <a:chExt cx="6675982" cy="5235326"/>
          </a:xfrm>
        </p:grpSpPr>
        <p:cxnSp>
          <p:nvCxnSpPr>
            <p:cNvPr id="42" name="Straight Connector 41">
              <a:extLst>
                <a:ext uri="{FF2B5EF4-FFF2-40B4-BE49-F238E27FC236}">
                  <a16:creationId xmlns:a16="http://schemas.microsoft.com/office/drawing/2014/main" id="{444A2572-2BF1-4C8E-AF59-F3AD411D894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66830" y="3315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F5DF3485-B455-470C-8FA8-A1BDE087B88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 flipH="1">
              <a:off x="9408861" y="3383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35E9DCD0-EE49-4CB4-89B6-C25F9861C35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 flipH="1">
              <a:off x="9551700" y="34763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A713CF62-C96C-44E9-8C28-E3F2C6E7C62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0000" flipH="1">
              <a:off x="9688748" y="36808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D06558F-07E9-4D78-A6F3-8BCFA9E7340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9824866" y="38922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512D8773-83C0-4D51-9E1F-046DA7DA0DF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0000" flipH="1">
              <a:off x="9966867" y="41754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5880C3FB-3E2E-4054-A6D1-38176D6E2E0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80000" flipH="1">
              <a:off x="10104425" y="4458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8505591A-6112-4B84-8E9E-923E43C4ED6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00000" flipH="1">
              <a:off x="10240513" y="47948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54884290-8E39-4425-BB4F-48D955C1F80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10373882" y="52435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00C383A3-6D77-41CE-8121-498BC3BA51F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0" flipH="1">
              <a:off x="10505632" y="570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E120A319-4A10-4542-B48C-5FB2714C4AC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20000" flipH="1">
              <a:off x="10637382" y="62134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5B15B038-50ED-419D-B142-C96EE418B5C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440000" flipH="1">
              <a:off x="10760965" y="69043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9BAFF2F4-75B2-4498-8559-BAE80D89B49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10888991" y="755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B56AE167-8087-4A4B-B41D-5658EEBA684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740000" flipH="1">
              <a:off x="11010193" y="81974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8D353E8A-CBA6-44F9-9C00-D0AD27C96C5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60000" flipH="1">
              <a:off x="11129014" y="89566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CA2C318A-A79F-4CAD-BA7A-51427BF9ED2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80000" flipH="1">
              <a:off x="11249872" y="968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4F2996E3-5E01-4F22-B23C-7CD0CF72C45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11366875" y="10480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760F6BC4-AB51-4DE7-B83C-E71FE4EC862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280000" flipH="1">
              <a:off x="11474058" y="11315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AF65FC1C-93BF-4ACA-BF17-17372DD108D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0" flipH="1">
              <a:off x="11583303" y="122179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89F9913C-8CCE-4D56-9D2A-0C2D6866769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20000" flipH="1">
              <a:off x="11685344" y="132177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40EDD18C-1AAD-48E5-AAAD-73F4B5643C3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11787704" y="14176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22D7A5C4-18C8-43E9-A50A-F87A362C852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20000" flipH="1">
              <a:off x="11880859" y="15179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3A0C484E-A224-4DB0-8C34-89BE54BD12F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940000" flipH="1">
              <a:off x="11969252" y="162743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79BB438E-A25F-4A7F-B209-8899B7CEC42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60000" flipH="1">
              <a:off x="12062016" y="173601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7F8BA6DC-B1E9-4F32-A5CC-8F61976B697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074680" y="1910249"/>
              <a:ext cx="117320" cy="82912"/>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CF6D95B2-1C8D-4156-AB05-523619B4FCD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149943" y="2083594"/>
              <a:ext cx="39676" cy="21436"/>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288409AD-A77F-4304-9E8B-08A4891C707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 flipH="1">
              <a:off x="9127990" y="33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862AD08A-B385-4D18-B948-8D53B391848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 flipH="1">
              <a:off x="8987576" y="33663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E32A413E-FF1A-46B1-BF8B-3C1C408B344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 flipH="1">
              <a:off x="8844859" y="35117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3CFF4E44-2BEB-4FAE-97C9-BC6E8296D11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8706904" y="3657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F0486C0A-9B93-46B8-932F-876BE26CEFE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20000" flipH="1">
              <a:off x="8568008" y="3878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1429BF5D-8D5B-4A48-89EE-8B779826EEC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840000" flipH="1">
              <a:off x="8429112" y="4100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CDC996EE-5EB1-4943-A1E8-70810CBD67F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60000" flipH="1">
              <a:off x="8294968" y="4462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32F833C8-E3CE-4399-B78B-9DD0EEA64C6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8160824" y="48237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07C92DB2-78F1-4872-B9C7-C658A78869C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60000" flipH="1">
              <a:off x="8027689" y="53184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1F8A2FAA-05E1-448E-A606-FA9D67036C2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80000" flipH="1">
              <a:off x="7894554" y="58132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E5AAB5D1-1672-4825-88A7-D93923475E2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500000" flipH="1">
              <a:off x="7761419" y="63079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02CAAFDB-2BA2-4D04-8B8B-1241D5EC097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7636645" y="6898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4C381B3C-0009-451B-BCB3-48F7810C1BA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0" flipH="1">
              <a:off x="7511871" y="75119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2A10544C-1EAD-47FB-A17E-52C62228263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20000" flipH="1">
              <a:off x="7387899" y="81977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A2540B37-D854-4525-93F8-410685438FE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040000" flipH="1">
              <a:off x="7268530" y="8931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7450DFE8-D07F-435C-B5A2-47D126FD9F8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7152030" y="9765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6C1A6513-2D5D-458C-B841-D5DD9844B84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340000" flipH="1">
              <a:off x="7041695" y="10600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9931CF18-850E-41CD-823E-D311BD5CCE1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60000" flipH="1">
              <a:off x="6931360" y="114346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44497A09-1B1C-4EB6-B728-6FC3A1C125F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80000" flipH="1">
              <a:off x="6819070" y="123586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FA60DE04-F3E8-437E-A2E4-A8A7BA01CB3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6721359" y="133274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CDBBA541-852C-4AE6-82E8-6BD13AFB4FF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80000" flipH="1">
              <a:off x="6617467" y="1429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2FC3362F-AD7E-45D7-BE85-7C8DD81347C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0" flipH="1">
              <a:off x="6520032" y="15272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FCD83E0F-C8AF-4D52-94DB-CD949A2B165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120000" flipH="1">
              <a:off x="6429579" y="16416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60D5F865-890F-483F-B407-516CE6D2222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240000" flipH="1">
              <a:off x="6340532" y="1750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DE6A2505-E617-4419-AB05-10B779B5C23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420000" flipH="1">
              <a:off x="6261757" y="18601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BDFF0D66-52FC-4F64-B67F-72D9EFEED15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540000" flipH="1">
              <a:off x="6184144" y="19796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DCC72040-7945-4051-989C-2B728F6D504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60000" flipH="1">
              <a:off x="6106531" y="20990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96EB6302-2333-45D4-AE20-B0F6D45CC13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780000" flipH="1">
              <a:off x="6043206" y="222255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EECC1105-D16E-411D-B4B7-80BF039BF97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960000" flipH="1">
              <a:off x="5978913" y="234430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C7D2F518-4540-44DE-BC62-7D598EC99BB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080000" flipH="1">
              <a:off x="5912438" y="24706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F19566BC-880A-4113-A9C4-0017E5184C1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0" flipH="1">
              <a:off x="5858875" y="260092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718E7D73-F4E4-4F5D-AFF9-EE491954A05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320000" flipH="1">
              <a:off x="5808182" y="273404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8D0988A2-3571-4C16-BDEF-58254F04E5B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500000" flipH="1">
              <a:off x="5773263" y="28668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4550BAC8-41FE-4300-910B-EE7BBD7A0C1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620000" flipH="1">
              <a:off x="5735963" y="300206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38CD175C-18A7-4589-8C46-A61FEF6D999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740000" flipH="1">
              <a:off x="5700105" y="31389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B6BE3031-FD1C-443C-9889-243CEEAEDF8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860000" flipH="1">
              <a:off x="5665939" y="327548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7E37BF5D-3732-41F2-B9AF-A56C9214D63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040000" flipH="1">
              <a:off x="5644476" y="341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077B6718-917A-4A01-BCF8-5C6E1217B2A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160000" flipH="1">
              <a:off x="5626530" y="3554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1C23AB5B-98FB-43F1-B590-BBA79814F21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280000" flipH="1">
              <a:off x="5616429" y="36918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D6EEC146-226B-4C83-9C1B-DD5495DE161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0" flipH="1">
              <a:off x="5611319" y="38353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9C24D094-41EF-4CA2-9834-B04793FA12C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580000" flipH="1">
              <a:off x="5608540" y="397572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8DA46AD8-674F-46C3-8A22-280F78F91AC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700000" flipH="1">
              <a:off x="5605761" y="41160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AE9D757B-CD9D-447C-8780-79F2FF87511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820000" flipH="1">
              <a:off x="5624195" y="425421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276B76E9-7342-43BC-B629-9180ABF5778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940000" flipH="1">
              <a:off x="5642629" y="43923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3F25F68A-2DCB-4183-86F1-3428326E595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120000" flipH="1">
              <a:off x="5654818" y="45363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BA5FA913-066C-4504-A753-026056454CE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240000" flipH="1">
              <a:off x="5684446" y="467136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6A6E50AC-CA1E-4DD3-B85F-1720C019E68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360000" flipH="1">
              <a:off x="5714074" y="48087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1224B2B1-DBD8-4BA8-8CEB-BFAC8A15D33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480000" flipH="1">
              <a:off x="5748464" y="49484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4DEFE1E7-69A3-47F5-B8B8-C0898281B6A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60000" flipH="1">
              <a:off x="5792091" y="507760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66F1F489-762E-4979-9EBC-50A62330B8E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780000" flipH="1">
              <a:off x="5847441" y="52112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927DF22C-20E6-4DED-B405-1B26C521863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900000" flipH="1">
              <a:off x="5900410" y="53424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236FD8D7-6E0F-468E-B8C4-F4E6707112A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020000" flipH="1">
              <a:off x="5955760" y="547369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3DAE7F0E-A59B-7947-9D89-5BF3116E974A}"/>
              </a:ext>
            </a:extLst>
          </p:cNvPr>
          <p:cNvSpPr>
            <a:spLocks noGrp="1"/>
          </p:cNvSpPr>
          <p:nvPr>
            <p:ph type="title"/>
          </p:nvPr>
        </p:nvSpPr>
        <p:spPr>
          <a:xfrm>
            <a:off x="6962202" y="2384843"/>
            <a:ext cx="4812385" cy="2686348"/>
          </a:xfrm>
        </p:spPr>
        <p:txBody>
          <a:bodyPr vert="horz" lIns="91440" tIns="45720" rIns="91440" bIns="45720" rtlCol="0" anchor="b">
            <a:normAutofit fontScale="90000"/>
          </a:bodyPr>
          <a:lstStyle/>
          <a:p>
            <a:r>
              <a:rPr lang="en-US" sz="4800" b="1" u="sng" dirty="0">
                <a:solidFill>
                  <a:srgbClr val="BDFF00"/>
                </a:solidFill>
              </a:rPr>
              <a:t>CONTENTS</a:t>
            </a:r>
            <a:br>
              <a:rPr lang="en-US" sz="4800" dirty="0">
                <a:solidFill>
                  <a:srgbClr val="BDFF00"/>
                </a:solidFill>
              </a:rPr>
            </a:br>
            <a:r>
              <a:rPr lang="en-US" sz="2400" dirty="0">
                <a:solidFill>
                  <a:srgbClr val="BDFF00"/>
                </a:solidFill>
              </a:rPr>
              <a:t>1. objective</a:t>
            </a:r>
            <a:br>
              <a:rPr lang="en-US" sz="2400" dirty="0">
                <a:solidFill>
                  <a:srgbClr val="BDFF00"/>
                </a:solidFill>
              </a:rPr>
            </a:br>
            <a:r>
              <a:rPr lang="en-US" sz="2400" dirty="0">
                <a:solidFill>
                  <a:srgbClr val="BDFF00"/>
                </a:solidFill>
              </a:rPr>
              <a:t>2. proposed solution</a:t>
            </a:r>
            <a:br>
              <a:rPr lang="en-US" sz="2400" dirty="0">
                <a:solidFill>
                  <a:srgbClr val="BDFF00"/>
                </a:solidFill>
              </a:rPr>
            </a:br>
            <a:r>
              <a:rPr lang="en-US" sz="2400" dirty="0">
                <a:solidFill>
                  <a:srgbClr val="BDFF00"/>
                </a:solidFill>
              </a:rPr>
              <a:t>3. CONTEXT DIAGRAM</a:t>
            </a:r>
            <a:br>
              <a:rPr lang="en-US" sz="2400" dirty="0">
                <a:solidFill>
                  <a:srgbClr val="BDFF00"/>
                </a:solidFill>
              </a:rPr>
            </a:br>
            <a:r>
              <a:rPr lang="en-US" sz="2400" dirty="0">
                <a:solidFill>
                  <a:srgbClr val="BDFF00"/>
                </a:solidFill>
              </a:rPr>
              <a:t>4. use case diagram</a:t>
            </a:r>
            <a:br>
              <a:rPr lang="en-US" sz="2400" dirty="0">
                <a:solidFill>
                  <a:srgbClr val="BDFF00"/>
                </a:solidFill>
              </a:rPr>
            </a:br>
            <a:r>
              <a:rPr lang="en-US" sz="2400" dirty="0">
                <a:solidFill>
                  <a:srgbClr val="BDFF00"/>
                </a:solidFill>
              </a:rPr>
              <a:t>5. User interface design</a:t>
            </a:r>
            <a:br>
              <a:rPr lang="en-US" sz="2400" dirty="0">
                <a:solidFill>
                  <a:srgbClr val="BDFF00"/>
                </a:solidFill>
              </a:rPr>
            </a:br>
            <a:r>
              <a:rPr lang="en-US" sz="2400" dirty="0">
                <a:solidFill>
                  <a:srgbClr val="BDFF00"/>
                </a:solidFill>
              </a:rPr>
              <a:t>6. future scope</a:t>
            </a:r>
            <a:endParaRPr lang="en-US" sz="4800" dirty="0">
              <a:solidFill>
                <a:srgbClr val="BDFF00"/>
              </a:solidFill>
            </a:endParaRPr>
          </a:p>
        </p:txBody>
      </p:sp>
    </p:spTree>
    <p:extLst>
      <p:ext uri="{BB962C8B-B14F-4D97-AF65-F5344CB8AC3E}">
        <p14:creationId xmlns:p14="http://schemas.microsoft.com/office/powerpoint/2010/main" val="13160863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a:extLst>
              <a:ext uri="{FF2B5EF4-FFF2-40B4-BE49-F238E27FC236}">
                <a16:creationId xmlns:a16="http://schemas.microsoft.com/office/drawing/2014/main" id="{828D8D42-610F-414A-B3DC-D050B87EB010}"/>
              </a:ext>
            </a:extLst>
          </p:cNvPr>
          <p:cNvPicPr>
            <a:picLocks noChangeAspect="1"/>
          </p:cNvPicPr>
          <p:nvPr/>
        </p:nvPicPr>
        <p:blipFill rotWithShape="1">
          <a:blip r:embed="rId2"/>
          <a:srcRect l="9091" t="35532" b="13332"/>
          <a:stretch/>
        </p:blipFill>
        <p:spPr>
          <a:xfrm>
            <a:off x="20" y="10"/>
            <a:ext cx="12191980" cy="6857990"/>
          </a:xfrm>
          <a:prstGeom prst="rect">
            <a:avLst/>
          </a:prstGeom>
        </p:spPr>
      </p:pic>
      <p:sp>
        <p:nvSpPr>
          <p:cNvPr id="2" name="Title 1">
            <a:extLst>
              <a:ext uri="{FF2B5EF4-FFF2-40B4-BE49-F238E27FC236}">
                <a16:creationId xmlns:a16="http://schemas.microsoft.com/office/drawing/2014/main" id="{3DAE7F0E-A59B-7947-9D89-5BF3116E974A}"/>
              </a:ext>
            </a:extLst>
          </p:cNvPr>
          <p:cNvSpPr>
            <a:spLocks noGrp="1"/>
          </p:cNvSpPr>
          <p:nvPr>
            <p:ph type="title"/>
          </p:nvPr>
        </p:nvSpPr>
        <p:spPr>
          <a:xfrm>
            <a:off x="330506" y="341522"/>
            <a:ext cx="11444081" cy="6136395"/>
          </a:xfrm>
        </p:spPr>
        <p:txBody>
          <a:bodyPr vert="horz" lIns="91440" tIns="45720" rIns="91440" bIns="45720" rtlCol="0" anchor="t">
            <a:normAutofit/>
          </a:bodyPr>
          <a:lstStyle/>
          <a:p>
            <a:r>
              <a:rPr lang="en-US" sz="4800" b="1" u="sng" dirty="0">
                <a:solidFill>
                  <a:srgbClr val="BDFF00"/>
                </a:solidFill>
              </a:rPr>
              <a:t>OBJECTIVE</a:t>
            </a:r>
            <a:br>
              <a:rPr lang="en-US" sz="4800" b="1" u="sng" dirty="0">
                <a:solidFill>
                  <a:srgbClr val="BDFF00"/>
                </a:solidFill>
              </a:rPr>
            </a:br>
            <a:br>
              <a:rPr lang="en-US" sz="4800" dirty="0">
                <a:solidFill>
                  <a:srgbClr val="BDFF00"/>
                </a:solidFill>
              </a:rPr>
            </a:br>
            <a:r>
              <a:rPr lang="en-US" sz="2400" cap="none" dirty="0">
                <a:solidFill>
                  <a:srgbClr val="BDFF00"/>
                </a:solidFill>
              </a:rPr>
              <a:t>1. To be able to track famous food across the globe and in the current location to get the taste of the best food around not by rating but by popularity</a:t>
            </a:r>
            <a:br>
              <a:rPr lang="en-US" sz="2400" cap="none" dirty="0">
                <a:solidFill>
                  <a:srgbClr val="BDFF00"/>
                </a:solidFill>
              </a:rPr>
            </a:br>
            <a:br>
              <a:rPr lang="en-US" sz="2400" cap="none" dirty="0">
                <a:solidFill>
                  <a:srgbClr val="BDFF00"/>
                </a:solidFill>
              </a:rPr>
            </a:br>
            <a:r>
              <a:rPr lang="en-US" sz="2400" cap="none" dirty="0">
                <a:solidFill>
                  <a:srgbClr val="BDFF00"/>
                </a:solidFill>
              </a:rPr>
              <a:t>2. To be able to track the best-selling food in the restaurant and currently on-going food orders to provide insights on improvement for business</a:t>
            </a:r>
            <a:br>
              <a:rPr lang="en-US" sz="2400" cap="none" dirty="0">
                <a:solidFill>
                  <a:srgbClr val="BDFF00"/>
                </a:solidFill>
              </a:rPr>
            </a:br>
            <a:br>
              <a:rPr lang="en-US" sz="2400" cap="none" dirty="0">
                <a:solidFill>
                  <a:srgbClr val="BDFF00"/>
                </a:solidFill>
              </a:rPr>
            </a:br>
            <a:r>
              <a:rPr lang="en-US" sz="2400" cap="none" dirty="0">
                <a:solidFill>
                  <a:srgbClr val="BDFF00"/>
                </a:solidFill>
              </a:rPr>
              <a:t>3. To reduce wastage of food by limiting orders</a:t>
            </a:r>
            <a:br>
              <a:rPr lang="en-US" sz="2400" cap="none" dirty="0">
                <a:solidFill>
                  <a:srgbClr val="BDFF00"/>
                </a:solidFill>
              </a:rPr>
            </a:br>
            <a:br>
              <a:rPr lang="en-US" sz="2400" cap="none" dirty="0">
                <a:solidFill>
                  <a:srgbClr val="BDFF00"/>
                </a:solidFill>
              </a:rPr>
            </a:br>
            <a:r>
              <a:rPr lang="en-US" sz="2400" cap="none" dirty="0">
                <a:solidFill>
                  <a:srgbClr val="BDFF00"/>
                </a:solidFill>
              </a:rPr>
              <a:t>4. To keep track of our eating habits and learn more about our taste buds</a:t>
            </a:r>
            <a:br>
              <a:rPr lang="en-US" sz="2400" cap="none" dirty="0">
                <a:solidFill>
                  <a:srgbClr val="BDFF00"/>
                </a:solidFill>
              </a:rPr>
            </a:br>
            <a:endParaRPr lang="en-US" sz="4800" dirty="0">
              <a:solidFill>
                <a:srgbClr val="BDFF00"/>
              </a:solidFill>
            </a:endParaRPr>
          </a:p>
        </p:txBody>
      </p:sp>
    </p:spTree>
    <p:extLst>
      <p:ext uri="{BB962C8B-B14F-4D97-AF65-F5344CB8AC3E}">
        <p14:creationId xmlns:p14="http://schemas.microsoft.com/office/powerpoint/2010/main" val="22739566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a:extLst>
              <a:ext uri="{FF2B5EF4-FFF2-40B4-BE49-F238E27FC236}">
                <a16:creationId xmlns:a16="http://schemas.microsoft.com/office/drawing/2014/main" id="{828D8D42-610F-414A-B3DC-D050B87EB010}"/>
              </a:ext>
            </a:extLst>
          </p:cNvPr>
          <p:cNvPicPr>
            <a:picLocks noChangeAspect="1"/>
          </p:cNvPicPr>
          <p:nvPr/>
        </p:nvPicPr>
        <p:blipFill rotWithShape="1">
          <a:blip r:embed="rId2"/>
          <a:srcRect l="9091" t="35532" b="13332"/>
          <a:stretch/>
        </p:blipFill>
        <p:spPr>
          <a:xfrm>
            <a:off x="20" y="10"/>
            <a:ext cx="12191980" cy="6857990"/>
          </a:xfrm>
          <a:prstGeom prst="rect">
            <a:avLst/>
          </a:prstGeom>
        </p:spPr>
      </p:pic>
      <p:sp>
        <p:nvSpPr>
          <p:cNvPr id="4" name="TextBox 3">
            <a:extLst>
              <a:ext uri="{FF2B5EF4-FFF2-40B4-BE49-F238E27FC236}">
                <a16:creationId xmlns:a16="http://schemas.microsoft.com/office/drawing/2014/main" id="{33A4E041-EDF0-8048-92C4-16BB71DB7D31}"/>
              </a:ext>
            </a:extLst>
          </p:cNvPr>
          <p:cNvSpPr txBox="1"/>
          <p:nvPr/>
        </p:nvSpPr>
        <p:spPr>
          <a:xfrm>
            <a:off x="517792" y="668065"/>
            <a:ext cx="10961783" cy="5139869"/>
          </a:xfrm>
          <a:prstGeom prst="rect">
            <a:avLst/>
          </a:prstGeom>
          <a:noFill/>
        </p:spPr>
        <p:txBody>
          <a:bodyPr wrap="square" rtlCol="0">
            <a:spAutoFit/>
          </a:bodyPr>
          <a:lstStyle/>
          <a:p>
            <a:r>
              <a:rPr lang="en-US" sz="4800" b="1" u="sng" dirty="0">
                <a:solidFill>
                  <a:srgbClr val="BDFF00"/>
                </a:solidFill>
                <a:latin typeface="+mj-lt"/>
              </a:rPr>
              <a:t>PROPOSED SOLUTION</a:t>
            </a:r>
          </a:p>
          <a:p>
            <a:br>
              <a:rPr lang="en-US" sz="4000" dirty="0">
                <a:solidFill>
                  <a:srgbClr val="BDFF00"/>
                </a:solidFill>
                <a:latin typeface="+mj-lt"/>
              </a:rPr>
            </a:br>
            <a:r>
              <a:rPr lang="en-US" sz="2400" dirty="0">
                <a:solidFill>
                  <a:srgbClr val="BDFF00"/>
                </a:solidFill>
                <a:latin typeface="+mj-lt"/>
              </a:rPr>
              <a:t>1. Analyze the eating habits of people in different demographics to provide the business on how to approach a specific customer with offers</a:t>
            </a:r>
          </a:p>
          <a:p>
            <a:endParaRPr lang="en-US" sz="2400" dirty="0">
              <a:solidFill>
                <a:srgbClr val="BDFF00"/>
              </a:solidFill>
              <a:latin typeface="+mj-lt"/>
            </a:endParaRPr>
          </a:p>
          <a:p>
            <a:r>
              <a:rPr lang="en-US" sz="2400" dirty="0">
                <a:solidFill>
                  <a:srgbClr val="BDFF00"/>
                </a:solidFill>
                <a:latin typeface="+mj-lt"/>
              </a:rPr>
              <a:t>2. Distinguish food based on portion to avoid food wastage from the data provided by the customers and the restaurant owner</a:t>
            </a:r>
          </a:p>
          <a:p>
            <a:endParaRPr lang="en-US" sz="2400" dirty="0">
              <a:solidFill>
                <a:srgbClr val="BDFF00"/>
              </a:solidFill>
              <a:latin typeface="+mj-lt"/>
            </a:endParaRPr>
          </a:p>
          <a:p>
            <a:r>
              <a:rPr lang="en-US" sz="2400" dirty="0">
                <a:solidFill>
                  <a:srgbClr val="BDFF00"/>
                </a:solidFill>
                <a:latin typeface="+mj-lt"/>
              </a:rPr>
              <a:t>3. Tracks the demand of food based on location to provide insights for the business owners</a:t>
            </a:r>
          </a:p>
          <a:p>
            <a:endParaRPr lang="en-US" sz="2400" dirty="0">
              <a:solidFill>
                <a:srgbClr val="BDFF00"/>
              </a:solidFill>
              <a:latin typeface="+mj-lt"/>
            </a:endParaRPr>
          </a:p>
          <a:p>
            <a:r>
              <a:rPr lang="en-US" sz="2400" dirty="0">
                <a:solidFill>
                  <a:srgbClr val="BDFF00"/>
                </a:solidFill>
                <a:latin typeface="+mj-lt"/>
              </a:rPr>
              <a:t>4. Tracks popular food rather than restaurants based on the location of the customer</a:t>
            </a:r>
          </a:p>
        </p:txBody>
      </p:sp>
    </p:spTree>
    <p:extLst>
      <p:ext uri="{BB962C8B-B14F-4D97-AF65-F5344CB8AC3E}">
        <p14:creationId xmlns:p14="http://schemas.microsoft.com/office/powerpoint/2010/main" val="40152305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a:extLst>
              <a:ext uri="{FF2B5EF4-FFF2-40B4-BE49-F238E27FC236}">
                <a16:creationId xmlns:a16="http://schemas.microsoft.com/office/drawing/2014/main" id="{828D8D42-610F-414A-B3DC-D050B87EB010}"/>
              </a:ext>
            </a:extLst>
          </p:cNvPr>
          <p:cNvPicPr>
            <a:picLocks noChangeAspect="1"/>
          </p:cNvPicPr>
          <p:nvPr/>
        </p:nvPicPr>
        <p:blipFill rotWithShape="1">
          <a:blip r:embed="rId2"/>
          <a:srcRect l="9091" t="35532" b="13332"/>
          <a:stretch/>
        </p:blipFill>
        <p:spPr>
          <a:xfrm>
            <a:off x="20" y="10"/>
            <a:ext cx="12191980" cy="6857990"/>
          </a:xfrm>
          <a:prstGeom prst="rect">
            <a:avLst/>
          </a:prstGeom>
        </p:spPr>
      </p:pic>
      <p:sp>
        <p:nvSpPr>
          <p:cNvPr id="2" name="Title 1">
            <a:extLst>
              <a:ext uri="{FF2B5EF4-FFF2-40B4-BE49-F238E27FC236}">
                <a16:creationId xmlns:a16="http://schemas.microsoft.com/office/drawing/2014/main" id="{3DAE7F0E-A59B-7947-9D89-5BF3116E974A}"/>
              </a:ext>
            </a:extLst>
          </p:cNvPr>
          <p:cNvSpPr>
            <a:spLocks noGrp="1"/>
          </p:cNvSpPr>
          <p:nvPr>
            <p:ph type="title"/>
          </p:nvPr>
        </p:nvSpPr>
        <p:spPr>
          <a:xfrm>
            <a:off x="546566" y="349335"/>
            <a:ext cx="11228021" cy="6094328"/>
          </a:xfrm>
        </p:spPr>
        <p:txBody>
          <a:bodyPr vert="horz" lIns="91440" tIns="45720" rIns="91440" bIns="45720" rtlCol="0" anchor="t">
            <a:normAutofit/>
          </a:bodyPr>
          <a:lstStyle/>
          <a:p>
            <a:r>
              <a:rPr lang="en-US" sz="4800" b="1" u="sng" dirty="0">
                <a:solidFill>
                  <a:srgbClr val="BDFF00"/>
                </a:solidFill>
              </a:rPr>
              <a:t>Use case diagram:</a:t>
            </a:r>
            <a:br>
              <a:rPr lang="en-US" sz="4800" b="1" u="sng" dirty="0">
                <a:solidFill>
                  <a:srgbClr val="BDFF00"/>
                </a:solidFill>
              </a:rPr>
            </a:br>
            <a:br>
              <a:rPr lang="en-US" sz="4800" b="1" u="sng" dirty="0">
                <a:solidFill>
                  <a:srgbClr val="BDFF00"/>
                </a:solidFill>
              </a:rPr>
            </a:br>
            <a:br>
              <a:rPr lang="en-US" sz="4800" b="1" u="sng" dirty="0">
                <a:solidFill>
                  <a:srgbClr val="BDFF00"/>
                </a:solidFill>
              </a:rPr>
            </a:br>
            <a:endParaRPr lang="en-US" sz="4800" b="1" u="sng" dirty="0">
              <a:solidFill>
                <a:srgbClr val="BDFF00"/>
              </a:solidFill>
            </a:endParaRPr>
          </a:p>
        </p:txBody>
      </p:sp>
      <p:pic>
        <p:nvPicPr>
          <p:cNvPr id="1028" name="Picture 4">
            <a:extLst>
              <a:ext uri="{FF2B5EF4-FFF2-40B4-BE49-F238E27FC236}">
                <a16:creationId xmlns:a16="http://schemas.microsoft.com/office/drawing/2014/main" id="{79755592-12E3-394D-B0DD-314B3A27F2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4813" y="1244709"/>
            <a:ext cx="5851525" cy="48465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60085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2BD76F-B3A2-1D40-BF24-FFC1DF25448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5983E5A-F8D3-114A-A84D-5DE075868419}"/>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D2F6D1EA-1BD4-DC4A-919C-C8F646681DAF}"/>
              </a:ext>
            </a:extLst>
          </p:cNvPr>
          <p:cNvPicPr>
            <a:picLocks noChangeAspect="1"/>
          </p:cNvPicPr>
          <p:nvPr/>
        </p:nvPicPr>
        <p:blipFill rotWithShape="1">
          <a:blip r:embed="rId2"/>
          <a:srcRect l="9091" t="35532" b="13332"/>
          <a:stretch/>
        </p:blipFill>
        <p:spPr>
          <a:xfrm>
            <a:off x="20" y="10"/>
            <a:ext cx="12191980" cy="6857990"/>
          </a:xfrm>
          <a:prstGeom prst="rect">
            <a:avLst/>
          </a:prstGeom>
        </p:spPr>
      </p:pic>
      <p:sp>
        <p:nvSpPr>
          <p:cNvPr id="5" name="Title 1">
            <a:extLst>
              <a:ext uri="{FF2B5EF4-FFF2-40B4-BE49-F238E27FC236}">
                <a16:creationId xmlns:a16="http://schemas.microsoft.com/office/drawing/2014/main" id="{E1B9B275-5A4F-8F49-BB35-76D231F5D2F6}"/>
              </a:ext>
            </a:extLst>
          </p:cNvPr>
          <p:cNvSpPr txBox="1">
            <a:spLocks/>
          </p:cNvSpPr>
          <p:nvPr/>
        </p:nvSpPr>
        <p:spPr>
          <a:xfrm>
            <a:off x="546566" y="349335"/>
            <a:ext cx="11228021" cy="6094328"/>
          </a:xfrm>
          <a:prstGeom prst="rect">
            <a:avLst/>
          </a:prstGeom>
          <a:effectLst/>
        </p:spPr>
        <p:txBody>
          <a:bodyPr vert="horz" lIns="91440" tIns="45720" rIns="91440" bIns="45720" rtlCol="0" anchor="t">
            <a:normAutofit/>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800" b="1" u="sng" dirty="0">
                <a:solidFill>
                  <a:srgbClr val="BDFF00"/>
                </a:solidFill>
              </a:rPr>
              <a:t>CONTEXT DIAGRAM:</a:t>
            </a:r>
            <a:br>
              <a:rPr lang="en-US" sz="4800" b="1" u="sng" dirty="0">
                <a:solidFill>
                  <a:srgbClr val="BDFF00"/>
                </a:solidFill>
              </a:rPr>
            </a:br>
            <a:br>
              <a:rPr lang="en-US" sz="4800" b="1" u="sng" dirty="0">
                <a:solidFill>
                  <a:srgbClr val="BDFF00"/>
                </a:solidFill>
              </a:rPr>
            </a:br>
            <a:br>
              <a:rPr lang="en-US" sz="4800" b="1" u="sng" dirty="0">
                <a:solidFill>
                  <a:srgbClr val="BDFF00"/>
                </a:solidFill>
              </a:rPr>
            </a:br>
            <a:endParaRPr lang="en-US" sz="4800" b="1" u="sng" dirty="0">
              <a:solidFill>
                <a:srgbClr val="BDFF00"/>
              </a:solidFill>
            </a:endParaRPr>
          </a:p>
        </p:txBody>
      </p:sp>
      <p:pic>
        <p:nvPicPr>
          <p:cNvPr id="2050" name="Picture 2">
            <a:extLst>
              <a:ext uri="{FF2B5EF4-FFF2-40B4-BE49-F238E27FC236}">
                <a16:creationId xmlns:a16="http://schemas.microsoft.com/office/drawing/2014/main" id="{60AB9B15-590A-5947-ACFA-212F23E0E2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0050" y="1756833"/>
            <a:ext cx="8851900" cy="441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36847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a:extLst>
              <a:ext uri="{FF2B5EF4-FFF2-40B4-BE49-F238E27FC236}">
                <a16:creationId xmlns:a16="http://schemas.microsoft.com/office/drawing/2014/main" id="{828D8D42-610F-414A-B3DC-D050B87EB010}"/>
              </a:ext>
            </a:extLst>
          </p:cNvPr>
          <p:cNvPicPr>
            <a:picLocks noChangeAspect="1"/>
          </p:cNvPicPr>
          <p:nvPr/>
        </p:nvPicPr>
        <p:blipFill rotWithShape="1">
          <a:blip r:embed="rId2"/>
          <a:srcRect l="9091" t="35532" b="13332"/>
          <a:stretch/>
        </p:blipFill>
        <p:spPr>
          <a:xfrm>
            <a:off x="0" y="0"/>
            <a:ext cx="12191980" cy="6857990"/>
          </a:xfrm>
          <a:prstGeom prst="rect">
            <a:avLst/>
          </a:prstGeom>
        </p:spPr>
      </p:pic>
      <p:sp>
        <p:nvSpPr>
          <p:cNvPr id="2" name="Title 1">
            <a:extLst>
              <a:ext uri="{FF2B5EF4-FFF2-40B4-BE49-F238E27FC236}">
                <a16:creationId xmlns:a16="http://schemas.microsoft.com/office/drawing/2014/main" id="{3DAE7F0E-A59B-7947-9D89-5BF3116E974A}"/>
              </a:ext>
            </a:extLst>
          </p:cNvPr>
          <p:cNvSpPr>
            <a:spLocks noGrp="1"/>
          </p:cNvSpPr>
          <p:nvPr>
            <p:ph type="title"/>
          </p:nvPr>
        </p:nvSpPr>
        <p:spPr>
          <a:xfrm>
            <a:off x="380146" y="342899"/>
            <a:ext cx="11431687" cy="784941"/>
          </a:xfrm>
        </p:spPr>
        <p:txBody>
          <a:bodyPr vert="horz" lIns="91440" tIns="45720" rIns="91440" bIns="45720" rtlCol="0" anchor="b">
            <a:noAutofit/>
          </a:bodyPr>
          <a:lstStyle/>
          <a:p>
            <a:r>
              <a:rPr lang="en-US" sz="4800" b="1" u="sng" dirty="0">
                <a:solidFill>
                  <a:srgbClr val="BDFF00"/>
                </a:solidFill>
              </a:rPr>
              <a:t>USER interface designs:</a:t>
            </a:r>
          </a:p>
        </p:txBody>
      </p:sp>
      <p:pic>
        <p:nvPicPr>
          <p:cNvPr id="4" name="Picture 3" descr="A screenshot of a cell phone&#10;&#10;Description automatically generated">
            <a:extLst>
              <a:ext uri="{FF2B5EF4-FFF2-40B4-BE49-F238E27FC236}">
                <a16:creationId xmlns:a16="http://schemas.microsoft.com/office/drawing/2014/main" id="{8BEE822D-40B4-7540-A275-7839CC685E9B}"/>
              </a:ext>
            </a:extLst>
          </p:cNvPr>
          <p:cNvPicPr>
            <a:picLocks noChangeAspect="1"/>
          </p:cNvPicPr>
          <p:nvPr/>
        </p:nvPicPr>
        <p:blipFill>
          <a:blip r:embed="rId3"/>
          <a:stretch>
            <a:fillRect/>
          </a:stretch>
        </p:blipFill>
        <p:spPr>
          <a:xfrm>
            <a:off x="2039279" y="1870784"/>
            <a:ext cx="8113420" cy="4244261"/>
          </a:xfrm>
          <a:prstGeom prst="rect">
            <a:avLst/>
          </a:prstGeom>
        </p:spPr>
      </p:pic>
      <p:sp>
        <p:nvSpPr>
          <p:cNvPr id="5" name="TextBox 4">
            <a:extLst>
              <a:ext uri="{FF2B5EF4-FFF2-40B4-BE49-F238E27FC236}">
                <a16:creationId xmlns:a16="http://schemas.microsoft.com/office/drawing/2014/main" id="{CCB87425-22D9-E74A-86F3-799F4B46B795}"/>
              </a:ext>
            </a:extLst>
          </p:cNvPr>
          <p:cNvSpPr txBox="1"/>
          <p:nvPr/>
        </p:nvSpPr>
        <p:spPr>
          <a:xfrm>
            <a:off x="380146" y="1286073"/>
            <a:ext cx="8113420" cy="461665"/>
          </a:xfrm>
          <a:prstGeom prst="rect">
            <a:avLst/>
          </a:prstGeom>
          <a:noFill/>
        </p:spPr>
        <p:txBody>
          <a:bodyPr wrap="square" rtlCol="0">
            <a:spAutoFit/>
          </a:bodyPr>
          <a:lstStyle/>
          <a:p>
            <a:r>
              <a:rPr lang="en-US" sz="2400" dirty="0">
                <a:solidFill>
                  <a:srgbClr val="BDFF00"/>
                </a:solidFill>
                <a:latin typeface="+mj-lt"/>
              </a:rPr>
              <a:t>1. User home screen</a:t>
            </a:r>
          </a:p>
        </p:txBody>
      </p:sp>
      <p:sp>
        <p:nvSpPr>
          <p:cNvPr id="6" name="TextBox 5">
            <a:extLst>
              <a:ext uri="{FF2B5EF4-FFF2-40B4-BE49-F238E27FC236}">
                <a16:creationId xmlns:a16="http://schemas.microsoft.com/office/drawing/2014/main" id="{EDEE84EC-9A0E-D34D-97B2-179617FA225A}"/>
              </a:ext>
            </a:extLst>
          </p:cNvPr>
          <p:cNvSpPr txBox="1"/>
          <p:nvPr/>
        </p:nvSpPr>
        <p:spPr>
          <a:xfrm>
            <a:off x="8872538" y="6300788"/>
            <a:ext cx="2939295" cy="461665"/>
          </a:xfrm>
          <a:prstGeom prst="rect">
            <a:avLst/>
          </a:prstGeom>
          <a:noFill/>
        </p:spPr>
        <p:txBody>
          <a:bodyPr wrap="square" rtlCol="0">
            <a:spAutoFit/>
          </a:bodyPr>
          <a:lstStyle/>
          <a:p>
            <a:r>
              <a:rPr lang="en-US" sz="2400" dirty="0">
                <a:solidFill>
                  <a:srgbClr val="BDFF00"/>
                </a:solidFill>
                <a:latin typeface="+mj-lt"/>
              </a:rPr>
              <a:t>TO BE CONTINUED…</a:t>
            </a:r>
          </a:p>
        </p:txBody>
      </p:sp>
    </p:spTree>
    <p:extLst>
      <p:ext uri="{BB962C8B-B14F-4D97-AF65-F5344CB8AC3E}">
        <p14:creationId xmlns:p14="http://schemas.microsoft.com/office/powerpoint/2010/main" val="5698929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a:extLst>
              <a:ext uri="{FF2B5EF4-FFF2-40B4-BE49-F238E27FC236}">
                <a16:creationId xmlns:a16="http://schemas.microsoft.com/office/drawing/2014/main" id="{828D8D42-610F-414A-B3DC-D050B87EB010}"/>
              </a:ext>
            </a:extLst>
          </p:cNvPr>
          <p:cNvPicPr>
            <a:picLocks noChangeAspect="1"/>
          </p:cNvPicPr>
          <p:nvPr/>
        </p:nvPicPr>
        <p:blipFill rotWithShape="1">
          <a:blip r:embed="rId2"/>
          <a:srcRect l="9091" t="35532" b="13332"/>
          <a:stretch/>
        </p:blipFill>
        <p:spPr>
          <a:xfrm>
            <a:off x="20" y="10"/>
            <a:ext cx="12191980" cy="6857990"/>
          </a:xfrm>
          <a:prstGeom prst="rect">
            <a:avLst/>
          </a:prstGeom>
        </p:spPr>
      </p:pic>
      <p:pic>
        <p:nvPicPr>
          <p:cNvPr id="120" name="Picture 119">
            <a:extLst>
              <a:ext uri="{FF2B5EF4-FFF2-40B4-BE49-F238E27FC236}">
                <a16:creationId xmlns:a16="http://schemas.microsoft.com/office/drawing/2014/main" id="{68BFC0AC-FBD7-0247-B9C4-FD801C738A58}"/>
              </a:ext>
            </a:extLst>
          </p:cNvPr>
          <p:cNvPicPr>
            <a:picLocks noChangeAspect="1"/>
          </p:cNvPicPr>
          <p:nvPr/>
        </p:nvPicPr>
        <p:blipFill rotWithShape="1">
          <a:blip r:embed="rId2"/>
          <a:srcRect l="9091" t="35532" b="13332"/>
          <a:stretch/>
        </p:blipFill>
        <p:spPr>
          <a:xfrm>
            <a:off x="0" y="0"/>
            <a:ext cx="12191980" cy="6857990"/>
          </a:xfrm>
          <a:prstGeom prst="rect">
            <a:avLst/>
          </a:prstGeom>
        </p:spPr>
      </p:pic>
      <p:sp>
        <p:nvSpPr>
          <p:cNvPr id="121" name="Title 1">
            <a:extLst>
              <a:ext uri="{FF2B5EF4-FFF2-40B4-BE49-F238E27FC236}">
                <a16:creationId xmlns:a16="http://schemas.microsoft.com/office/drawing/2014/main" id="{E7295F57-A129-7749-B80D-F9AEFBB07855}"/>
              </a:ext>
            </a:extLst>
          </p:cNvPr>
          <p:cNvSpPr>
            <a:spLocks noGrp="1"/>
          </p:cNvSpPr>
          <p:nvPr>
            <p:ph type="title"/>
          </p:nvPr>
        </p:nvSpPr>
        <p:spPr>
          <a:xfrm>
            <a:off x="380146" y="342899"/>
            <a:ext cx="11431687" cy="784941"/>
          </a:xfrm>
        </p:spPr>
        <p:txBody>
          <a:bodyPr vert="horz" lIns="91440" tIns="45720" rIns="91440" bIns="45720" rtlCol="0" anchor="b">
            <a:noAutofit/>
          </a:bodyPr>
          <a:lstStyle/>
          <a:p>
            <a:r>
              <a:rPr lang="en-US" sz="4800" b="1" u="sng" dirty="0">
                <a:solidFill>
                  <a:srgbClr val="BDFF00"/>
                </a:solidFill>
              </a:rPr>
              <a:t>USER interface designs:</a:t>
            </a:r>
          </a:p>
        </p:txBody>
      </p:sp>
      <p:sp>
        <p:nvSpPr>
          <p:cNvPr id="123" name="TextBox 122">
            <a:extLst>
              <a:ext uri="{FF2B5EF4-FFF2-40B4-BE49-F238E27FC236}">
                <a16:creationId xmlns:a16="http://schemas.microsoft.com/office/drawing/2014/main" id="{608BBBB1-821F-FE4C-B656-79B78C4A3784}"/>
              </a:ext>
            </a:extLst>
          </p:cNvPr>
          <p:cNvSpPr txBox="1"/>
          <p:nvPr/>
        </p:nvSpPr>
        <p:spPr>
          <a:xfrm>
            <a:off x="380146" y="1286073"/>
            <a:ext cx="8113420" cy="461665"/>
          </a:xfrm>
          <a:prstGeom prst="rect">
            <a:avLst/>
          </a:prstGeom>
          <a:noFill/>
        </p:spPr>
        <p:txBody>
          <a:bodyPr wrap="square" rtlCol="0">
            <a:spAutoFit/>
          </a:bodyPr>
          <a:lstStyle/>
          <a:p>
            <a:r>
              <a:rPr lang="en-US" sz="2400" dirty="0">
                <a:solidFill>
                  <a:srgbClr val="BDFF00"/>
                </a:solidFill>
                <a:latin typeface="+mj-lt"/>
              </a:rPr>
              <a:t>2. Business owner home screen</a:t>
            </a:r>
          </a:p>
        </p:txBody>
      </p:sp>
      <p:sp>
        <p:nvSpPr>
          <p:cNvPr id="124" name="TextBox 123">
            <a:extLst>
              <a:ext uri="{FF2B5EF4-FFF2-40B4-BE49-F238E27FC236}">
                <a16:creationId xmlns:a16="http://schemas.microsoft.com/office/drawing/2014/main" id="{DB011A1B-4FF5-3341-87ED-2C4B95EC8BE6}"/>
              </a:ext>
            </a:extLst>
          </p:cNvPr>
          <p:cNvSpPr txBox="1"/>
          <p:nvPr/>
        </p:nvSpPr>
        <p:spPr>
          <a:xfrm>
            <a:off x="8872538" y="6300788"/>
            <a:ext cx="2939295" cy="461665"/>
          </a:xfrm>
          <a:prstGeom prst="rect">
            <a:avLst/>
          </a:prstGeom>
          <a:noFill/>
        </p:spPr>
        <p:txBody>
          <a:bodyPr wrap="square" rtlCol="0">
            <a:spAutoFit/>
          </a:bodyPr>
          <a:lstStyle/>
          <a:p>
            <a:r>
              <a:rPr lang="en-US" sz="2400" dirty="0">
                <a:solidFill>
                  <a:srgbClr val="BDFF00"/>
                </a:solidFill>
                <a:latin typeface="+mj-lt"/>
              </a:rPr>
              <a:t>TO BE CONTINUED…</a:t>
            </a:r>
          </a:p>
        </p:txBody>
      </p:sp>
      <p:pic>
        <p:nvPicPr>
          <p:cNvPr id="4" name="Picture 3" descr="A screenshot of a cell phone&#10;&#10;Description automatically generated">
            <a:extLst>
              <a:ext uri="{FF2B5EF4-FFF2-40B4-BE49-F238E27FC236}">
                <a16:creationId xmlns:a16="http://schemas.microsoft.com/office/drawing/2014/main" id="{573B1ACB-DB13-0747-90B7-08D20651152F}"/>
              </a:ext>
            </a:extLst>
          </p:cNvPr>
          <p:cNvPicPr>
            <a:picLocks noChangeAspect="1"/>
          </p:cNvPicPr>
          <p:nvPr/>
        </p:nvPicPr>
        <p:blipFill>
          <a:blip r:embed="rId3"/>
          <a:stretch>
            <a:fillRect/>
          </a:stretch>
        </p:blipFill>
        <p:spPr>
          <a:xfrm>
            <a:off x="1978381" y="1702813"/>
            <a:ext cx="8235216" cy="4502438"/>
          </a:xfrm>
          <a:prstGeom prst="rect">
            <a:avLst/>
          </a:prstGeom>
        </p:spPr>
      </p:pic>
    </p:spTree>
    <p:extLst>
      <p:ext uri="{BB962C8B-B14F-4D97-AF65-F5344CB8AC3E}">
        <p14:creationId xmlns:p14="http://schemas.microsoft.com/office/powerpoint/2010/main" val="3502162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a:extLst>
              <a:ext uri="{FF2B5EF4-FFF2-40B4-BE49-F238E27FC236}">
                <a16:creationId xmlns:a16="http://schemas.microsoft.com/office/drawing/2014/main" id="{828D8D42-610F-414A-B3DC-D050B87EB010}"/>
              </a:ext>
            </a:extLst>
          </p:cNvPr>
          <p:cNvPicPr>
            <a:picLocks noChangeAspect="1"/>
          </p:cNvPicPr>
          <p:nvPr/>
        </p:nvPicPr>
        <p:blipFill rotWithShape="1">
          <a:blip r:embed="rId2"/>
          <a:srcRect l="9091" t="35532" b="13332"/>
          <a:stretch/>
        </p:blipFill>
        <p:spPr>
          <a:xfrm>
            <a:off x="20" y="10"/>
            <a:ext cx="12191980" cy="6857990"/>
          </a:xfrm>
          <a:prstGeom prst="rect">
            <a:avLst/>
          </a:prstGeom>
        </p:spPr>
      </p:pic>
      <p:pic>
        <p:nvPicPr>
          <p:cNvPr id="120" name="Picture 119">
            <a:extLst>
              <a:ext uri="{FF2B5EF4-FFF2-40B4-BE49-F238E27FC236}">
                <a16:creationId xmlns:a16="http://schemas.microsoft.com/office/drawing/2014/main" id="{976DFF07-7056-B84E-9A13-ACEC94050584}"/>
              </a:ext>
            </a:extLst>
          </p:cNvPr>
          <p:cNvPicPr>
            <a:picLocks noChangeAspect="1"/>
          </p:cNvPicPr>
          <p:nvPr/>
        </p:nvPicPr>
        <p:blipFill rotWithShape="1">
          <a:blip r:embed="rId2"/>
          <a:srcRect l="9091" t="35532" b="13332"/>
          <a:stretch/>
        </p:blipFill>
        <p:spPr>
          <a:xfrm>
            <a:off x="20" y="10"/>
            <a:ext cx="12191980" cy="6857990"/>
          </a:xfrm>
          <a:prstGeom prst="rect">
            <a:avLst/>
          </a:prstGeom>
        </p:spPr>
      </p:pic>
      <p:pic>
        <p:nvPicPr>
          <p:cNvPr id="121" name="Picture 120">
            <a:extLst>
              <a:ext uri="{FF2B5EF4-FFF2-40B4-BE49-F238E27FC236}">
                <a16:creationId xmlns:a16="http://schemas.microsoft.com/office/drawing/2014/main" id="{4AD5A4CD-9763-874C-8C65-9C7B4DB18700}"/>
              </a:ext>
            </a:extLst>
          </p:cNvPr>
          <p:cNvPicPr>
            <a:picLocks noChangeAspect="1"/>
          </p:cNvPicPr>
          <p:nvPr/>
        </p:nvPicPr>
        <p:blipFill rotWithShape="1">
          <a:blip r:embed="rId2"/>
          <a:srcRect l="9091" t="35532" b="13332"/>
          <a:stretch/>
        </p:blipFill>
        <p:spPr>
          <a:xfrm>
            <a:off x="0" y="0"/>
            <a:ext cx="12191980" cy="6857990"/>
          </a:xfrm>
          <a:prstGeom prst="rect">
            <a:avLst/>
          </a:prstGeom>
        </p:spPr>
      </p:pic>
      <p:sp>
        <p:nvSpPr>
          <p:cNvPr id="122" name="Title 1">
            <a:extLst>
              <a:ext uri="{FF2B5EF4-FFF2-40B4-BE49-F238E27FC236}">
                <a16:creationId xmlns:a16="http://schemas.microsoft.com/office/drawing/2014/main" id="{337242EE-01F8-814C-A969-1EFDF1F8A277}"/>
              </a:ext>
            </a:extLst>
          </p:cNvPr>
          <p:cNvSpPr>
            <a:spLocks noGrp="1"/>
          </p:cNvSpPr>
          <p:nvPr>
            <p:ph type="title"/>
          </p:nvPr>
        </p:nvSpPr>
        <p:spPr>
          <a:xfrm>
            <a:off x="380146" y="342899"/>
            <a:ext cx="11431687" cy="784941"/>
          </a:xfrm>
        </p:spPr>
        <p:txBody>
          <a:bodyPr vert="horz" lIns="91440" tIns="45720" rIns="91440" bIns="45720" rtlCol="0" anchor="b">
            <a:noAutofit/>
          </a:bodyPr>
          <a:lstStyle/>
          <a:p>
            <a:r>
              <a:rPr lang="en-US" sz="4800" b="1" u="sng" dirty="0">
                <a:solidFill>
                  <a:srgbClr val="BDFF00"/>
                </a:solidFill>
              </a:rPr>
              <a:t>USER interface designs:</a:t>
            </a:r>
          </a:p>
        </p:txBody>
      </p:sp>
      <p:sp>
        <p:nvSpPr>
          <p:cNvPr id="123" name="TextBox 122">
            <a:extLst>
              <a:ext uri="{FF2B5EF4-FFF2-40B4-BE49-F238E27FC236}">
                <a16:creationId xmlns:a16="http://schemas.microsoft.com/office/drawing/2014/main" id="{77555220-7A6A-F045-8AC3-7A2EFA45421E}"/>
              </a:ext>
            </a:extLst>
          </p:cNvPr>
          <p:cNvSpPr txBox="1"/>
          <p:nvPr/>
        </p:nvSpPr>
        <p:spPr>
          <a:xfrm>
            <a:off x="380146" y="1286073"/>
            <a:ext cx="8113420" cy="461665"/>
          </a:xfrm>
          <a:prstGeom prst="rect">
            <a:avLst/>
          </a:prstGeom>
          <a:noFill/>
        </p:spPr>
        <p:txBody>
          <a:bodyPr wrap="square" rtlCol="0">
            <a:spAutoFit/>
          </a:bodyPr>
          <a:lstStyle/>
          <a:p>
            <a:r>
              <a:rPr lang="en-US" sz="2400" dirty="0">
                <a:solidFill>
                  <a:srgbClr val="BDFF00"/>
                </a:solidFill>
                <a:latin typeface="+mj-lt"/>
              </a:rPr>
              <a:t>3. Customer sign up screen</a:t>
            </a:r>
          </a:p>
        </p:txBody>
      </p:sp>
      <p:sp>
        <p:nvSpPr>
          <p:cNvPr id="124" name="TextBox 123">
            <a:extLst>
              <a:ext uri="{FF2B5EF4-FFF2-40B4-BE49-F238E27FC236}">
                <a16:creationId xmlns:a16="http://schemas.microsoft.com/office/drawing/2014/main" id="{C8914D1D-8329-FB43-9D94-4BF2952A4DB8}"/>
              </a:ext>
            </a:extLst>
          </p:cNvPr>
          <p:cNvSpPr txBox="1"/>
          <p:nvPr/>
        </p:nvSpPr>
        <p:spPr>
          <a:xfrm>
            <a:off x="8872538" y="6300788"/>
            <a:ext cx="2939295" cy="461665"/>
          </a:xfrm>
          <a:prstGeom prst="rect">
            <a:avLst/>
          </a:prstGeom>
          <a:noFill/>
        </p:spPr>
        <p:txBody>
          <a:bodyPr wrap="square" rtlCol="0">
            <a:spAutoFit/>
          </a:bodyPr>
          <a:lstStyle/>
          <a:p>
            <a:r>
              <a:rPr lang="en-US" sz="2400" dirty="0">
                <a:solidFill>
                  <a:srgbClr val="BDFF00"/>
                </a:solidFill>
                <a:latin typeface="+mj-lt"/>
              </a:rPr>
              <a:t>TO BE CONTINUED…</a:t>
            </a:r>
          </a:p>
        </p:txBody>
      </p:sp>
      <p:pic>
        <p:nvPicPr>
          <p:cNvPr id="4" name="Picture 3" descr="A screenshot of a cell phone&#10;&#10;Description automatically generated">
            <a:extLst>
              <a:ext uri="{FF2B5EF4-FFF2-40B4-BE49-F238E27FC236}">
                <a16:creationId xmlns:a16="http://schemas.microsoft.com/office/drawing/2014/main" id="{A5B1B3EB-AEBB-E84C-B073-4A0B33ED5163}"/>
              </a:ext>
            </a:extLst>
          </p:cNvPr>
          <p:cNvPicPr>
            <a:picLocks noChangeAspect="1"/>
          </p:cNvPicPr>
          <p:nvPr/>
        </p:nvPicPr>
        <p:blipFill>
          <a:blip r:embed="rId3"/>
          <a:stretch>
            <a:fillRect/>
          </a:stretch>
        </p:blipFill>
        <p:spPr>
          <a:xfrm>
            <a:off x="1978381" y="1798350"/>
            <a:ext cx="8235216" cy="4502438"/>
          </a:xfrm>
          <a:prstGeom prst="rect">
            <a:avLst/>
          </a:prstGeom>
        </p:spPr>
      </p:pic>
    </p:spTree>
    <p:extLst>
      <p:ext uri="{BB962C8B-B14F-4D97-AF65-F5344CB8AC3E}">
        <p14:creationId xmlns:p14="http://schemas.microsoft.com/office/powerpoint/2010/main" val="421405012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docProps/app.xml><?xml version="1.0" encoding="utf-8"?>
<Properties xmlns="http://schemas.openxmlformats.org/officeDocument/2006/extended-properties" xmlns:vt="http://schemas.openxmlformats.org/officeDocument/2006/docPropsVTypes">
  <TotalTime>97</TotalTime>
  <Words>399</Words>
  <Application>Microsoft Macintosh PowerPoint</Application>
  <PresentationFormat>Widescreen</PresentationFormat>
  <Paragraphs>43</Paragraphs>
  <Slides>13</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13</vt:i4>
      </vt:variant>
    </vt:vector>
  </HeadingPairs>
  <TitlesOfParts>
    <vt:vector size="17" baseType="lpstr">
      <vt:lpstr>Arial</vt:lpstr>
      <vt:lpstr>Calibri</vt:lpstr>
      <vt:lpstr>Calibri Light</vt:lpstr>
      <vt:lpstr>Celestial</vt:lpstr>
      <vt:lpstr>FoodBIZ</vt:lpstr>
      <vt:lpstr>CONTENTS 1. objective 2. proposed solution 3. CONTEXT DIAGRAM 4. use case diagram 5. User interface design 6. future scope</vt:lpstr>
      <vt:lpstr>OBJECTIVE  1. To be able to track famous food across the globe and in the current location to get the taste of the best food around not by rating but by popularity  2. To be able to track the best-selling food in the restaurant and currently on-going food orders to provide insights on improvement for business  3. To reduce wastage of food by limiting orders  4. To keep track of our eating habits and learn more about our taste buds </vt:lpstr>
      <vt:lpstr>PowerPoint Presentation</vt:lpstr>
      <vt:lpstr>Use case diagram:   </vt:lpstr>
      <vt:lpstr>PowerPoint Presentation</vt:lpstr>
      <vt:lpstr>USER interface designs:</vt:lpstr>
      <vt:lpstr>USER interface designs:</vt:lpstr>
      <vt:lpstr>USER interface designs:</vt:lpstr>
      <vt:lpstr>USER interface designs:</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FoodBIZ</dc:title>
  <dc:creator>Candhadai Ramaswamy, Vatsarajan</dc:creator>
  <cp:lastModifiedBy>Candhadai Ramaswamy, Vatsarajan</cp:lastModifiedBy>
  <cp:revision>8</cp:revision>
  <dcterms:created xsi:type="dcterms:W3CDTF">2020-04-29T18:11:11Z</dcterms:created>
  <dcterms:modified xsi:type="dcterms:W3CDTF">2020-04-29T19:48:51Z</dcterms:modified>
</cp:coreProperties>
</file>